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8" r:id="rId3"/>
    <p:sldId id="265" r:id="rId4"/>
    <p:sldId id="266" r:id="rId5"/>
    <p:sldId id="267" r:id="rId6"/>
    <p:sldId id="321" r:id="rId7"/>
    <p:sldId id="322" r:id="rId8"/>
    <p:sldId id="323" r:id="rId9"/>
    <p:sldId id="260" r:id="rId10"/>
    <p:sldId id="274" r:id="rId11"/>
    <p:sldId id="275" r:id="rId12"/>
    <p:sldId id="276" r:id="rId13"/>
    <p:sldId id="277" r:id="rId14"/>
    <p:sldId id="278" r:id="rId15"/>
    <p:sldId id="279" r:id="rId16"/>
    <p:sldId id="281" r:id="rId17"/>
    <p:sldId id="283" r:id="rId18"/>
    <p:sldId id="284" r:id="rId19"/>
    <p:sldId id="285" r:id="rId20"/>
    <p:sldId id="286" r:id="rId21"/>
    <p:sldId id="287" r:id="rId22"/>
    <p:sldId id="288" r:id="rId23"/>
    <p:sldId id="290" r:id="rId24"/>
    <p:sldId id="291" r:id="rId25"/>
    <p:sldId id="289" r:id="rId26"/>
    <p:sldId id="324" r:id="rId27"/>
    <p:sldId id="294" r:id="rId28"/>
    <p:sldId id="325" r:id="rId29"/>
    <p:sldId id="327" r:id="rId30"/>
    <p:sldId id="326" r:id="rId31"/>
    <p:sldId id="292" r:id="rId32"/>
    <p:sldId id="319" r:id="rId33"/>
    <p:sldId id="320" r:id="rId34"/>
    <p:sldId id="307" r:id="rId35"/>
    <p:sldId id="328" r:id="rId36"/>
    <p:sldId id="329" r:id="rId37"/>
    <p:sldId id="330" r:id="rId38"/>
    <p:sldId id="331" r:id="rId39"/>
    <p:sldId id="293" r:id="rId40"/>
    <p:sldId id="300" r:id="rId41"/>
    <p:sldId id="301" r:id="rId42"/>
    <p:sldId id="304" r:id="rId43"/>
    <p:sldId id="305" r:id="rId44"/>
    <p:sldId id="306" r:id="rId45"/>
    <p:sldId id="299" r:id="rId46"/>
    <p:sldId id="308" r:id="rId47"/>
    <p:sldId id="332" r:id="rId48"/>
    <p:sldId id="334" r:id="rId49"/>
    <p:sldId id="333" r:id="rId50"/>
    <p:sldId id="335" r:id="rId51"/>
    <p:sldId id="311" r:id="rId52"/>
    <p:sldId id="313" r:id="rId53"/>
    <p:sldId id="314" r:id="rId54"/>
    <p:sldId id="315" r:id="rId55"/>
    <p:sldId id="336" r:id="rId56"/>
    <p:sldId id="340" r:id="rId57"/>
    <p:sldId id="316" r:id="rId58"/>
    <p:sldId id="312" r:id="rId59"/>
    <p:sldId id="338" r:id="rId60"/>
    <p:sldId id="309" r:id="rId6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2914"/>
    <a:srgbClr val="202D40"/>
    <a:srgbClr val="8F1313"/>
    <a:srgbClr val="F97D01"/>
    <a:srgbClr val="6E1C1C"/>
    <a:srgbClr val="3C0C0C"/>
    <a:srgbClr val="5C7396"/>
    <a:srgbClr val="314459"/>
    <a:srgbClr val="0B2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3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B9A12-BA1E-4931-88F1-96F859327F4F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94615-E271-437A-BFE3-665DA01C4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72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94615-E271-437A-BFE3-665DA01C4729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63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728891-41F2-4A0F-B3CB-1B532500B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0A81425-80EB-48DF-BE24-9D24D1251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55EBFC-1396-40C4-AFF6-E614CE524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CE9A95-D7A2-4F34-AB09-1742AC0B8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B5C236-FCDD-48D2-9C27-4F4224B19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810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5C6B355-19C5-472B-943D-EFA97D6083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9FFDE-9021-4F83-8EF6-E23AE0C82C4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087D26-85F0-4945-B136-F3F9F16FFF27}"/>
              </a:ext>
            </a:extLst>
          </p:cNvPr>
          <p:cNvSpPr txBox="1"/>
          <p:nvPr userDrawn="1"/>
        </p:nvSpPr>
        <p:spPr>
          <a:xfrm>
            <a:off x="9701482" y="6563572"/>
            <a:ext cx="2383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spc="400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 STUDY GROUP</a:t>
            </a:r>
            <a:endParaRPr kumimoji="1" lang="ja-JP" altLang="en-US" sz="1100" b="1" spc="400" baseline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145E46DC-8BEA-48CB-8B2D-921D62BB07B5}"/>
              </a:ext>
            </a:extLst>
          </p:cNvPr>
          <p:cNvSpPr/>
          <p:nvPr userDrawn="1"/>
        </p:nvSpPr>
        <p:spPr>
          <a:xfrm rot="16200000">
            <a:off x="-163028" y="573815"/>
            <a:ext cx="1349405" cy="201775"/>
          </a:xfrm>
          <a:prstGeom prst="flowChartProcess">
            <a:avLst/>
          </a:prstGeom>
          <a:gradFill flip="none" rotWithShape="1">
            <a:gsLst>
              <a:gs pos="0">
                <a:srgbClr val="8F1313"/>
              </a:gs>
              <a:gs pos="100000">
                <a:srgbClr val="3C0C0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32F68E-AEC2-476B-879E-60C6923A047D}"/>
              </a:ext>
            </a:extLst>
          </p:cNvPr>
          <p:cNvSpPr txBox="1"/>
          <p:nvPr userDrawn="1"/>
        </p:nvSpPr>
        <p:spPr>
          <a:xfrm>
            <a:off x="694103" y="200271"/>
            <a:ext cx="83344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第</a:t>
            </a:r>
            <a:r>
              <a:rPr kumimoji="1" lang="en-US" altLang="ja-JP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</a:t>
            </a:r>
            <a:r>
              <a:rPr kumimoji="1" lang="en-US" altLang="ja-JP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</a:t>
            </a: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技術者交流会「事前説明」</a:t>
            </a:r>
          </a:p>
        </p:txBody>
      </p:sp>
      <p:sp>
        <p:nvSpPr>
          <p:cNvPr id="15" name="テキスト プレースホルダー 7">
            <a:extLst>
              <a:ext uri="{FF2B5EF4-FFF2-40B4-BE49-F238E27FC236}">
                <a16:creationId xmlns:a16="http://schemas.microsoft.com/office/drawing/2014/main" id="{0E74F240-2C35-455F-97A7-F85297F82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493" y="545426"/>
            <a:ext cx="7865153" cy="914400"/>
          </a:xfrm>
        </p:spPr>
        <p:txBody>
          <a:bodyPr anchor="ctr">
            <a:noAutofit/>
          </a:bodyPr>
          <a:lstStyle>
            <a:lvl1pPr>
              <a:defRPr sz="360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9" name="フローチャート: 処理 8">
            <a:extLst>
              <a:ext uri="{FF2B5EF4-FFF2-40B4-BE49-F238E27FC236}">
                <a16:creationId xmlns:a16="http://schemas.microsoft.com/office/drawing/2014/main" id="{6E3743CD-1C0D-4F96-83F7-D3736A8A0BDB}"/>
              </a:ext>
            </a:extLst>
          </p:cNvPr>
          <p:cNvSpPr/>
          <p:nvPr userDrawn="1"/>
        </p:nvSpPr>
        <p:spPr>
          <a:xfrm flipV="1">
            <a:off x="0" y="6492875"/>
            <a:ext cx="4136994" cy="36000"/>
          </a:xfrm>
          <a:prstGeom prst="flowChartProcess">
            <a:avLst/>
          </a:prstGeom>
          <a:solidFill>
            <a:srgbClr val="8F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402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06FA8F1-02C9-4BB9-B001-51226939C9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9FFDE-9021-4F83-8EF6-E23AE0C82C4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087D26-85F0-4945-B136-F3F9F16FFF27}"/>
              </a:ext>
            </a:extLst>
          </p:cNvPr>
          <p:cNvSpPr txBox="1"/>
          <p:nvPr userDrawn="1"/>
        </p:nvSpPr>
        <p:spPr>
          <a:xfrm>
            <a:off x="9701482" y="6563572"/>
            <a:ext cx="2383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spc="400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 STUDY GROUP</a:t>
            </a:r>
            <a:endParaRPr kumimoji="1" lang="ja-JP" altLang="en-US" sz="1100" b="1" spc="400" baseline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145E46DC-8BEA-48CB-8B2D-921D62BB07B5}"/>
              </a:ext>
            </a:extLst>
          </p:cNvPr>
          <p:cNvSpPr/>
          <p:nvPr userDrawn="1"/>
        </p:nvSpPr>
        <p:spPr>
          <a:xfrm rot="16200000">
            <a:off x="-163028" y="573815"/>
            <a:ext cx="1349405" cy="201775"/>
          </a:xfrm>
          <a:prstGeom prst="flowChartProcess">
            <a:avLst/>
          </a:prstGeom>
          <a:gradFill flip="none" rotWithShape="1">
            <a:gsLst>
              <a:gs pos="0">
                <a:srgbClr val="0070C0"/>
              </a:gs>
              <a:gs pos="99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処理 10">
            <a:extLst>
              <a:ext uri="{FF2B5EF4-FFF2-40B4-BE49-F238E27FC236}">
                <a16:creationId xmlns:a16="http://schemas.microsoft.com/office/drawing/2014/main" id="{C2811A46-3ED2-46C9-90F5-3A2C50087019}"/>
              </a:ext>
            </a:extLst>
          </p:cNvPr>
          <p:cNvSpPr/>
          <p:nvPr userDrawn="1"/>
        </p:nvSpPr>
        <p:spPr>
          <a:xfrm flipV="1">
            <a:off x="0" y="6492875"/>
            <a:ext cx="4136994" cy="45719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32F68E-AEC2-476B-879E-60C6923A047D}"/>
              </a:ext>
            </a:extLst>
          </p:cNvPr>
          <p:cNvSpPr txBox="1"/>
          <p:nvPr userDrawn="1"/>
        </p:nvSpPr>
        <p:spPr>
          <a:xfrm>
            <a:off x="694103" y="200271"/>
            <a:ext cx="83344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第</a:t>
            </a:r>
            <a:r>
              <a:rPr kumimoji="1" lang="en-US" altLang="ja-JP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</a:t>
            </a:r>
            <a:r>
              <a:rPr kumimoji="1" lang="en-US" altLang="ja-JP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</a:t>
            </a: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技術者交流会「事前説明」</a:t>
            </a:r>
          </a:p>
        </p:txBody>
      </p:sp>
      <p:sp>
        <p:nvSpPr>
          <p:cNvPr id="15" name="テキスト プレースホルダー 7">
            <a:extLst>
              <a:ext uri="{FF2B5EF4-FFF2-40B4-BE49-F238E27FC236}">
                <a16:creationId xmlns:a16="http://schemas.microsoft.com/office/drawing/2014/main" id="{0E74F240-2C35-455F-97A7-F85297F827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8493" y="545426"/>
            <a:ext cx="7865153" cy="914400"/>
          </a:xfrm>
        </p:spPr>
        <p:txBody>
          <a:bodyPr anchor="ctr">
            <a:noAutofit/>
          </a:bodyPr>
          <a:lstStyle>
            <a:lvl1pPr>
              <a:defRPr sz="360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168854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417E83-8678-4E13-A366-A8AF28DC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BA42EF3-3A8C-4322-BE0F-57EB2AD5F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AB0DF85-3380-4495-A69B-A0DCA50567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8D48F0C-236A-4281-B7FF-E8B2EB495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285F99B-8446-4178-BD89-9A6B6AB93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4B477E-59F7-4166-AA19-785D4E9C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3461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69F7CE6-8859-4B93-BA2B-2D1416B6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43686B6-1951-4F74-B9F0-0608540E6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E323770-C2CA-4341-AECC-276602A17A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F7FC4A9-F27F-4C97-B761-6DFCE31D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93E0686-DC4C-4607-9605-09ECBAA00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A713DB6-A573-4476-8EF4-B12C5088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254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6A40D5-95F3-4DB5-9078-6ACC56E7F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0772507-C29E-4A85-8296-701282E66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22FCBB4-0652-4ECE-AD86-48E84F44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D9ABA04-038B-4BEF-B370-2A0774ED8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D77169-42EC-41DC-9513-E91B64B87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91324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DA893BF-AF96-4C97-8CE2-B96B7E98E9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06A4396-8BA0-432F-B67B-2875895E37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7696AB-8330-4693-AE19-88287A41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1D49A44-B4D9-44CB-9CD8-EA77DE5E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160B02-EC38-4D02-AF50-8001DF5CA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30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8B4D2D-021C-47EF-A3AE-0F3CF00D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C011BFB-54DC-49AA-A781-4DBC81291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2CA3F5-9933-402D-BC2C-43A7F298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B57BC1A-73F8-434E-A4A8-AF4C357D5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4961CE6-500E-4C98-A722-AE2C5B140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35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FF05EB-F0D0-4CA8-A408-4FD3C6F8C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6992FA4-08A1-4178-862B-2D84AD4EC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8A0F48C-A184-4426-B11F-A24EBEBC8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D6E555B-4D80-4E2C-AC22-4514E255E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FAEFA1-BE4B-41B4-87AD-FE38C22E4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926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35709C-429D-4327-A4AF-F029553B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FCB624E-559B-414E-BC6F-E0F2C44F7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D5D3071-C977-4830-A86B-42FCA46C7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2EC708D-567E-450C-8227-37360B934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645A020-D8F8-4ED7-B4BA-C929F7FC4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ABCFC6A-E252-4A71-ACB4-B9E94DE8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785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76493B-0236-417E-BD18-1FB8483C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683F2DA-3676-4BE7-8ADA-0E5E4333C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B0A30F03-B3E4-4F6D-9828-3E0BC360A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7034EF3-3BBB-4E63-BCE3-E30D065D4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4807E9C-D268-44A6-AEFF-2D575CE0D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9097508-AB57-4B12-A2B8-64AF8014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D355D2D-AA63-490F-AC7C-991C9A777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8FA78717-377C-4D5A-B3D1-FBF52984C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923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BF2BE2-9F41-418F-A4A8-323D5A00B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CCA41CF-0B87-4ABF-A6EF-B168BBB1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2839233-221B-4CB6-B677-F86F70C13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C000230-83F8-4601-B011-9266DFFB0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593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9FFDE-9021-4F83-8EF6-E23AE0C82C4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087D26-85F0-4945-B136-F3F9F16FFF27}"/>
              </a:ext>
            </a:extLst>
          </p:cNvPr>
          <p:cNvSpPr txBox="1"/>
          <p:nvPr userDrawn="1"/>
        </p:nvSpPr>
        <p:spPr>
          <a:xfrm>
            <a:off x="9701482" y="6563572"/>
            <a:ext cx="2383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spc="400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 STUDY GROUP</a:t>
            </a:r>
            <a:endParaRPr kumimoji="1" lang="ja-JP" altLang="en-US" sz="1100" b="1" spc="400" baseline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1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9FFDE-9021-4F83-8EF6-E23AE0C82C4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087D26-85F0-4945-B136-F3F9F16FFF27}"/>
              </a:ext>
            </a:extLst>
          </p:cNvPr>
          <p:cNvSpPr txBox="1"/>
          <p:nvPr userDrawn="1"/>
        </p:nvSpPr>
        <p:spPr>
          <a:xfrm>
            <a:off x="9701482" y="6563572"/>
            <a:ext cx="2383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spc="400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 STUDY GROUP</a:t>
            </a:r>
            <a:endParaRPr kumimoji="1" lang="ja-JP" altLang="en-US" sz="1100" b="1" spc="400" baseline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145E46DC-8BEA-48CB-8B2D-921D62BB07B5}"/>
              </a:ext>
            </a:extLst>
          </p:cNvPr>
          <p:cNvSpPr/>
          <p:nvPr userDrawn="1"/>
        </p:nvSpPr>
        <p:spPr>
          <a:xfrm rot="16200000">
            <a:off x="2757726" y="3145550"/>
            <a:ext cx="1349405" cy="201775"/>
          </a:xfrm>
          <a:prstGeom prst="flowChartProcess">
            <a:avLst/>
          </a:prstGeom>
          <a:gradFill flip="none" rotWithShape="1">
            <a:gsLst>
              <a:gs pos="0">
                <a:srgbClr val="8F1313"/>
              </a:gs>
              <a:gs pos="100000">
                <a:srgbClr val="3C0C0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処理 10">
            <a:extLst>
              <a:ext uri="{FF2B5EF4-FFF2-40B4-BE49-F238E27FC236}">
                <a16:creationId xmlns:a16="http://schemas.microsoft.com/office/drawing/2014/main" id="{C2811A46-3ED2-46C9-90F5-3A2C50087019}"/>
              </a:ext>
            </a:extLst>
          </p:cNvPr>
          <p:cNvSpPr/>
          <p:nvPr userDrawn="1"/>
        </p:nvSpPr>
        <p:spPr>
          <a:xfrm flipV="1">
            <a:off x="0" y="6492875"/>
            <a:ext cx="4136994" cy="36000"/>
          </a:xfrm>
          <a:prstGeom prst="flowChartProcess">
            <a:avLst/>
          </a:prstGeom>
          <a:solidFill>
            <a:srgbClr val="8F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6617462-E209-4A2A-B150-63AA32CB44A4}"/>
              </a:ext>
            </a:extLst>
          </p:cNvPr>
          <p:cNvSpPr txBox="1"/>
          <p:nvPr userDrawn="1"/>
        </p:nvSpPr>
        <p:spPr>
          <a:xfrm>
            <a:off x="3614858" y="2772006"/>
            <a:ext cx="83344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第</a:t>
            </a:r>
            <a:r>
              <a:rPr kumimoji="1" lang="en-US" altLang="ja-JP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</a:t>
            </a:r>
            <a:r>
              <a:rPr kumimoji="1" lang="en-US" altLang="ja-JP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</a:t>
            </a: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技術者交流会「事前説明」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723A71F7-CA9B-4A1B-BE5B-61CE6B6002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9248" y="3117161"/>
            <a:ext cx="7865153" cy="914400"/>
          </a:xfrm>
        </p:spPr>
        <p:txBody>
          <a:bodyPr anchor="ctr">
            <a:noAutofit/>
          </a:bodyPr>
          <a:lstStyle>
            <a:lvl1pPr>
              <a:defRPr sz="360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44205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F09FFDE-9021-4F83-8EF6-E23AE0C82C43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C087D26-85F0-4945-B136-F3F9F16FFF27}"/>
              </a:ext>
            </a:extLst>
          </p:cNvPr>
          <p:cNvSpPr txBox="1"/>
          <p:nvPr userDrawn="1"/>
        </p:nvSpPr>
        <p:spPr>
          <a:xfrm>
            <a:off x="9701482" y="6563572"/>
            <a:ext cx="23839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spc="400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 STUDY GROUP</a:t>
            </a:r>
            <a:endParaRPr kumimoji="1" lang="ja-JP" altLang="en-US" sz="1100" b="1" spc="400" baseline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フローチャート: 処理 9">
            <a:extLst>
              <a:ext uri="{FF2B5EF4-FFF2-40B4-BE49-F238E27FC236}">
                <a16:creationId xmlns:a16="http://schemas.microsoft.com/office/drawing/2014/main" id="{145E46DC-8BEA-48CB-8B2D-921D62BB07B5}"/>
              </a:ext>
            </a:extLst>
          </p:cNvPr>
          <p:cNvSpPr/>
          <p:nvPr userDrawn="1"/>
        </p:nvSpPr>
        <p:spPr>
          <a:xfrm rot="16200000">
            <a:off x="2757726" y="3145550"/>
            <a:ext cx="1349405" cy="201775"/>
          </a:xfrm>
          <a:prstGeom prst="flowChartProcess">
            <a:avLst/>
          </a:prstGeom>
          <a:gradFill flip="none" rotWithShape="1">
            <a:gsLst>
              <a:gs pos="0">
                <a:srgbClr val="0070C0"/>
              </a:gs>
              <a:gs pos="99000">
                <a:srgbClr val="002060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フローチャート: 処理 10">
            <a:extLst>
              <a:ext uri="{FF2B5EF4-FFF2-40B4-BE49-F238E27FC236}">
                <a16:creationId xmlns:a16="http://schemas.microsoft.com/office/drawing/2014/main" id="{C2811A46-3ED2-46C9-90F5-3A2C50087019}"/>
              </a:ext>
            </a:extLst>
          </p:cNvPr>
          <p:cNvSpPr/>
          <p:nvPr userDrawn="1"/>
        </p:nvSpPr>
        <p:spPr>
          <a:xfrm flipV="1">
            <a:off x="0" y="6492875"/>
            <a:ext cx="4136994" cy="45719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6617462-E209-4A2A-B150-63AA32CB44A4}"/>
              </a:ext>
            </a:extLst>
          </p:cNvPr>
          <p:cNvSpPr txBox="1"/>
          <p:nvPr userDrawn="1"/>
        </p:nvSpPr>
        <p:spPr>
          <a:xfrm>
            <a:off x="3614858" y="2772006"/>
            <a:ext cx="83344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第</a:t>
            </a:r>
            <a:r>
              <a:rPr kumimoji="1" lang="en-US" altLang="ja-JP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</a:t>
            </a: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</a:t>
            </a:r>
            <a:r>
              <a:rPr kumimoji="1" lang="en-US" altLang="ja-JP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</a:t>
            </a:r>
            <a:r>
              <a:rPr kumimoji="1" lang="ja-JP" altLang="en-US" sz="2000" b="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技術者交流会「事前説明」</a:t>
            </a:r>
          </a:p>
        </p:txBody>
      </p:sp>
      <p:sp>
        <p:nvSpPr>
          <p:cNvPr id="9" name="テキスト プレースホルダー 7">
            <a:extLst>
              <a:ext uri="{FF2B5EF4-FFF2-40B4-BE49-F238E27FC236}">
                <a16:creationId xmlns:a16="http://schemas.microsoft.com/office/drawing/2014/main" id="{133EF7A2-B9C2-47CB-AC86-37ADFCC037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9248" y="3117161"/>
            <a:ext cx="7865153" cy="914400"/>
          </a:xfrm>
        </p:spPr>
        <p:txBody>
          <a:bodyPr anchor="ctr">
            <a:noAutofit/>
          </a:bodyPr>
          <a:lstStyle>
            <a:lvl1pPr>
              <a:defRPr sz="3600" spc="400" baseline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427414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D5AEFF43-7103-4995-9AF6-C00D2481A6A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9496F1D-3C79-4E90-86FF-C006AD8F5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548D84E-8F3F-4094-95E5-A8B09CCEE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430D5F4-E68D-4510-BB4C-CF75CACED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D8CA2-2D84-483D-B338-ADE44D0FAE44}" type="datetimeFigureOut">
              <a:rPr kumimoji="1" lang="ja-JP" altLang="en-US" smtClean="0"/>
              <a:t>2018/12/2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118206C-37C9-4EF0-9AC5-F36322352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D027F9-B742-45D6-9CE6-1AE5D88CC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6D636-7957-4DD0-BB92-E0EC732AEE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75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9" r:id="rId7"/>
    <p:sldLayoutId id="2147483663" r:id="rId8"/>
    <p:sldLayoutId id="2147483666" r:id="rId9"/>
    <p:sldLayoutId id="2147483667" r:id="rId10"/>
    <p:sldLayoutId id="2147483668" r:id="rId11"/>
    <p:sldLayoutId id="2147483656" r:id="rId12"/>
    <p:sldLayoutId id="2147483657" r:id="rId13"/>
    <p:sldLayoutId id="2147483658" r:id="rId14"/>
    <p:sldLayoutId id="214748365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pi.unrealengine.com/JPN/Engine/Rendering/Materials/HowTo/index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ynavi.jp/article/graphics-9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192465095" TargetMode="External"/><Relationship Id="rId2" Type="http://schemas.openxmlformats.org/officeDocument/2006/relationships/hyperlink" Target="https://www.slideshare.net/SatoshiKodaira/ss-69311865" TargetMode="Externa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1TjKgAX1ks" TargetMode="External"/><Relationship Id="rId2" Type="http://schemas.openxmlformats.org/officeDocument/2006/relationships/hyperlink" Target="https://www.slideshare.net/EpicGamesJapan/cedec2016-unreal-engine-4" TargetMode="Externa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pi.unrealengine.com/JPN/Engine/Rendering/Materials/IntroductionToMaterials/index.htm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cedil.cesa.or.jp/cedil_sessions/view/1892" TargetMode="Externa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effect.hatenablog.com/entry/2018/05/14/013516" TargetMode="Externa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CBFFF3-04F0-4C4B-9221-6C85298024CF}"/>
              </a:ext>
            </a:extLst>
          </p:cNvPr>
          <p:cNvSpPr txBox="1"/>
          <p:nvPr/>
        </p:nvSpPr>
        <p:spPr>
          <a:xfrm>
            <a:off x="0" y="3555774"/>
            <a:ext cx="12191999" cy="515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December the 1st, 2018</a:t>
            </a:r>
            <a:endParaRPr kumimoji="1" lang="ja-JP" altLang="en-US" sz="2000" spc="3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6BCADA-6E89-4C7A-BE2E-9CACB110CB38}"/>
              </a:ext>
            </a:extLst>
          </p:cNvPr>
          <p:cNvSpPr txBox="1"/>
          <p:nvPr/>
        </p:nvSpPr>
        <p:spPr>
          <a:xfrm>
            <a:off x="2460235" y="2896909"/>
            <a:ext cx="7271542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4400" spc="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第</a:t>
            </a:r>
            <a:r>
              <a:rPr kumimoji="1" lang="ja-JP" altLang="en-US" sz="4400" spc="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７</a:t>
            </a:r>
            <a:r>
              <a:rPr kumimoji="1" lang="ja-JP" altLang="en-US" sz="4400" spc="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</a:t>
            </a:r>
            <a:r>
              <a:rPr kumimoji="1" lang="en-US" altLang="ja-JP" sz="4400" spc="6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VFX</a:t>
            </a:r>
            <a:r>
              <a:rPr kumimoji="1" lang="ja-JP" altLang="en-US" sz="4400" spc="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技術者交流会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B763C49-99FE-4C79-851E-13540CAAD838}"/>
              </a:ext>
            </a:extLst>
          </p:cNvPr>
          <p:cNvSpPr/>
          <p:nvPr/>
        </p:nvSpPr>
        <p:spPr>
          <a:xfrm>
            <a:off x="0" y="3593038"/>
            <a:ext cx="12192000" cy="36000"/>
          </a:xfrm>
          <a:prstGeom prst="rect">
            <a:avLst/>
          </a:prstGeom>
          <a:gradFill flip="none" rotWithShape="1">
            <a:gsLst>
              <a:gs pos="0">
                <a:srgbClr val="3C0C0C"/>
              </a:gs>
              <a:gs pos="50000">
                <a:srgbClr val="8F1313"/>
              </a:gs>
              <a:gs pos="100000">
                <a:srgbClr val="3C0C0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86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参加者内訳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85E4FB-F61F-4F0E-8C90-D2C1960E27F3}"/>
              </a:ext>
            </a:extLst>
          </p:cNvPr>
          <p:cNvSpPr txBox="1"/>
          <p:nvPr/>
        </p:nvSpPr>
        <p:spPr>
          <a:xfrm>
            <a:off x="0" y="3146295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事前アンケート</a:t>
            </a:r>
            <a:r>
              <a:rPr kumimoji="1"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95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1379359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参加者内訳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418EC6-3465-471C-8451-6531ECC7E66D}"/>
              </a:ext>
            </a:extLst>
          </p:cNvPr>
          <p:cNvSpPr txBox="1"/>
          <p:nvPr/>
        </p:nvSpPr>
        <p:spPr>
          <a:xfrm>
            <a:off x="2096813" y="2825892"/>
            <a:ext cx="9112469" cy="2516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ゲーム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68 /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同人ゲーム 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 / VR 2 /</a:t>
            </a:r>
          </a:p>
          <a:p>
            <a:pPr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映像 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 /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遊戯機 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 /</a:t>
            </a:r>
          </a:p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学生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7 / 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9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732C60-EB6C-4795-84E5-807B92BD9BC0}"/>
              </a:ext>
            </a:extLst>
          </p:cNvPr>
          <p:cNvSpPr txBox="1"/>
          <p:nvPr/>
        </p:nvSpPr>
        <p:spPr>
          <a:xfrm>
            <a:off x="0" y="1642765"/>
            <a:ext cx="12191999" cy="1023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4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業種</a:t>
            </a:r>
          </a:p>
        </p:txBody>
      </p:sp>
    </p:spTree>
    <p:extLst>
      <p:ext uri="{BB962C8B-B14F-4D97-AF65-F5344CB8AC3E}">
        <p14:creationId xmlns:p14="http://schemas.microsoft.com/office/powerpoint/2010/main" val="346323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参加者内訳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418EC6-3465-471C-8451-6531ECC7E66D}"/>
              </a:ext>
            </a:extLst>
          </p:cNvPr>
          <p:cNvSpPr txBox="1"/>
          <p:nvPr/>
        </p:nvSpPr>
        <p:spPr>
          <a:xfrm>
            <a:off x="2096813" y="2825892"/>
            <a:ext cx="9112469" cy="2516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40 /</a:t>
            </a:r>
          </a:p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モーション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6 /</a:t>
            </a:r>
          </a:p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+ α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732C60-EB6C-4795-84E5-807B92BD9BC0}"/>
              </a:ext>
            </a:extLst>
          </p:cNvPr>
          <p:cNvSpPr txBox="1"/>
          <p:nvPr/>
        </p:nvSpPr>
        <p:spPr>
          <a:xfrm>
            <a:off x="0" y="1642765"/>
            <a:ext cx="12191999" cy="1023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4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職種</a:t>
            </a:r>
          </a:p>
        </p:txBody>
      </p:sp>
    </p:spTree>
    <p:extLst>
      <p:ext uri="{BB962C8B-B14F-4D97-AF65-F5344CB8AC3E}">
        <p14:creationId xmlns:p14="http://schemas.microsoft.com/office/powerpoint/2010/main" val="1809716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参加者内訳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418EC6-3465-471C-8451-6531ECC7E66D}"/>
              </a:ext>
            </a:extLst>
          </p:cNvPr>
          <p:cNvSpPr txBox="1"/>
          <p:nvPr/>
        </p:nvSpPr>
        <p:spPr>
          <a:xfrm>
            <a:off x="2096813" y="2825892"/>
            <a:ext cx="9112469" cy="2516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エフェクトプログラマ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/</a:t>
            </a:r>
          </a:p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グラフィックスプログラマ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/</a:t>
            </a:r>
          </a:p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プログラマ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21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732C60-EB6C-4795-84E5-807B92BD9BC0}"/>
              </a:ext>
            </a:extLst>
          </p:cNvPr>
          <p:cNvSpPr txBox="1"/>
          <p:nvPr/>
        </p:nvSpPr>
        <p:spPr>
          <a:xfrm>
            <a:off x="0" y="1642765"/>
            <a:ext cx="12191999" cy="1023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4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職種</a:t>
            </a:r>
          </a:p>
        </p:txBody>
      </p:sp>
    </p:spTree>
    <p:extLst>
      <p:ext uri="{BB962C8B-B14F-4D97-AF65-F5344CB8AC3E}">
        <p14:creationId xmlns:p14="http://schemas.microsoft.com/office/powerpoint/2010/main" val="230053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参加者内訳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418EC6-3465-471C-8451-6531ECC7E66D}"/>
              </a:ext>
            </a:extLst>
          </p:cNvPr>
          <p:cNvSpPr txBox="1"/>
          <p:nvPr/>
        </p:nvSpPr>
        <p:spPr>
          <a:xfrm>
            <a:off x="2096813" y="2825892"/>
            <a:ext cx="9112469" cy="2516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TA 3 / 3D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全般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 /</a:t>
            </a:r>
          </a:p>
          <a:p>
            <a:pPr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アーティスト 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 /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モーション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 / 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その他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6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732C60-EB6C-4795-84E5-807B92BD9BC0}"/>
              </a:ext>
            </a:extLst>
          </p:cNvPr>
          <p:cNvSpPr txBox="1"/>
          <p:nvPr/>
        </p:nvSpPr>
        <p:spPr>
          <a:xfrm>
            <a:off x="0" y="1642765"/>
            <a:ext cx="12191999" cy="1023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4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職種</a:t>
            </a:r>
          </a:p>
        </p:txBody>
      </p:sp>
    </p:spTree>
    <p:extLst>
      <p:ext uri="{BB962C8B-B14F-4D97-AF65-F5344CB8AC3E}">
        <p14:creationId xmlns:p14="http://schemas.microsoft.com/office/powerpoint/2010/main" val="916357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参加者内訳</a:t>
            </a:r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418EC6-3465-471C-8451-6531ECC7E66D}"/>
              </a:ext>
            </a:extLst>
          </p:cNvPr>
          <p:cNvSpPr txBox="1"/>
          <p:nvPr/>
        </p:nvSpPr>
        <p:spPr>
          <a:xfrm>
            <a:off x="2096813" y="2825892"/>
            <a:ext cx="9112469" cy="16850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はい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52</a:t>
            </a:r>
          </a:p>
          <a:p>
            <a:pPr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いいえ 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43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F732C60-EB6C-4795-84E5-807B92BD9BC0}"/>
              </a:ext>
            </a:extLst>
          </p:cNvPr>
          <p:cNvSpPr txBox="1"/>
          <p:nvPr/>
        </p:nvSpPr>
        <p:spPr>
          <a:xfrm>
            <a:off x="0" y="1642765"/>
            <a:ext cx="12191999" cy="1023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44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普段からマテリアルを制作する</a:t>
            </a:r>
          </a:p>
        </p:txBody>
      </p:sp>
    </p:spTree>
    <p:extLst>
      <p:ext uri="{BB962C8B-B14F-4D97-AF65-F5344CB8AC3E}">
        <p14:creationId xmlns:p14="http://schemas.microsoft.com/office/powerpoint/2010/main" val="249857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</p:spTree>
    <p:extLst>
      <p:ext uri="{BB962C8B-B14F-4D97-AF65-F5344CB8AC3E}">
        <p14:creationId xmlns:p14="http://schemas.microsoft.com/office/powerpoint/2010/main" val="3307976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730798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普段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マテリアル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を触っていない方も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多数おられるので、軽く補足</a:t>
            </a:r>
          </a:p>
        </p:txBody>
      </p:sp>
    </p:spTree>
    <p:extLst>
      <p:ext uri="{BB962C8B-B14F-4D97-AF65-F5344CB8AC3E}">
        <p14:creationId xmlns:p14="http://schemas.microsoft.com/office/powerpoint/2010/main" val="636362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3146296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マテリアル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」とは何か？</a:t>
            </a:r>
          </a:p>
        </p:txBody>
      </p:sp>
      <p:sp>
        <p:nvSpPr>
          <p:cNvPr id="4" name="吹き出し: 円形 3">
            <a:extLst>
              <a:ext uri="{FF2B5EF4-FFF2-40B4-BE49-F238E27FC236}">
                <a16:creationId xmlns:a16="http://schemas.microsoft.com/office/drawing/2014/main" id="{1C8C8723-6BE6-45CB-9C2B-D5A8C7E7AB52}"/>
              </a:ext>
            </a:extLst>
          </p:cNvPr>
          <p:cNvSpPr/>
          <p:nvPr/>
        </p:nvSpPr>
        <p:spPr>
          <a:xfrm>
            <a:off x="5654640" y="2265322"/>
            <a:ext cx="882718" cy="85408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？</a:t>
            </a:r>
            <a:endParaRPr kumimoji="1" lang="ja-JP" altLang="en-US" sz="16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7431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520153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一般的に「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3D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モデルの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質感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を定義した情報」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2B33660-F5E0-44E9-B76E-ECFD35EDD8FE}"/>
              </a:ext>
            </a:extLst>
          </p:cNvPr>
          <p:cNvSpPr txBox="1"/>
          <p:nvPr/>
        </p:nvSpPr>
        <p:spPr>
          <a:xfrm>
            <a:off x="0" y="2161297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2D</a:t>
            </a:r>
            <a:r>
              <a:rPr kumimoji="1"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も含まれると思います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0944473-E7C6-493B-8A50-E0F59757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774052"/>
            <a:ext cx="9829800" cy="31850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8B0718E-00AA-4C40-B7DC-76E65E0AF039}"/>
              </a:ext>
            </a:extLst>
          </p:cNvPr>
          <p:cNvSpPr txBox="1"/>
          <p:nvPr/>
        </p:nvSpPr>
        <p:spPr>
          <a:xfrm>
            <a:off x="0" y="5916981"/>
            <a:ext cx="12191999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16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3"/>
              </a:rPr>
              <a:t>http://api.unrealengine.com/JPN/Engine/Rendering/Materials/HowTo/index.html</a:t>
            </a:r>
            <a:endParaRPr kumimoji="1" lang="ja-JP" altLang="en-US" sz="16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640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趣旨</a:t>
            </a:r>
          </a:p>
        </p:txBody>
      </p:sp>
    </p:spTree>
    <p:extLst>
      <p:ext uri="{BB962C8B-B14F-4D97-AF65-F5344CB8AC3E}">
        <p14:creationId xmlns:p14="http://schemas.microsoft.com/office/powerpoint/2010/main" val="1750176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730798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もっとざっくり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「モデルの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見た目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を決めるもの」</a:t>
            </a:r>
          </a:p>
        </p:txBody>
      </p:sp>
    </p:spTree>
    <p:extLst>
      <p:ext uri="{BB962C8B-B14F-4D97-AF65-F5344CB8AC3E}">
        <p14:creationId xmlns:p14="http://schemas.microsoft.com/office/powerpoint/2010/main" val="301778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245822"/>
            <a:ext cx="12191999" cy="3347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・不透明 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or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半透明（アルファ合成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,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加算合成） </a:t>
            </a:r>
            <a:endParaRPr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・ライトの影響を受ける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or 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受けない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・表面がザラザラ 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or 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つるつる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・金属 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or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非金属　・片面 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or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両面　・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etc..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9B0D268-5B92-4EFF-84EC-A37CC416D7D5}"/>
              </a:ext>
            </a:extLst>
          </p:cNvPr>
          <p:cNvSpPr txBox="1"/>
          <p:nvPr/>
        </p:nvSpPr>
        <p:spPr>
          <a:xfrm>
            <a:off x="0" y="1622687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例えば</a:t>
            </a:r>
            <a:r>
              <a:rPr kumimoji="1"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  <a:endParaRPr kumimoji="1" lang="ja-JP" altLang="en-US" sz="24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5812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985876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シェーダ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」とは何か？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A2303A-7AE2-4CE5-B726-C748A85B9962}"/>
              </a:ext>
            </a:extLst>
          </p:cNvPr>
          <p:cNvSpPr txBox="1"/>
          <p:nvPr/>
        </p:nvSpPr>
        <p:spPr>
          <a:xfrm>
            <a:off x="0" y="3667361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マテリアルと何が違うのか良く分からない言葉</a:t>
            </a:r>
            <a:r>
              <a:rPr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  <a:endParaRPr kumimoji="1" lang="ja-JP" altLang="en-US" sz="24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9EB50F01-CF90-4471-B4E6-18D940F92560}"/>
              </a:ext>
            </a:extLst>
          </p:cNvPr>
          <p:cNvSpPr/>
          <p:nvPr/>
        </p:nvSpPr>
        <p:spPr>
          <a:xfrm>
            <a:off x="5654640" y="2157746"/>
            <a:ext cx="882718" cy="85408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8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？</a:t>
            </a:r>
            <a:endParaRPr kumimoji="1" lang="ja-JP" altLang="en-US" sz="16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53120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570378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描画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するための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命令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（の集まり）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「レンダリングする時に走る処理」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BFFBDC7-2D15-4317-86FB-1170FD7FB4FD}"/>
              </a:ext>
            </a:extLst>
          </p:cNvPr>
          <p:cNvSpPr txBox="1"/>
          <p:nvPr/>
        </p:nvSpPr>
        <p:spPr>
          <a:xfrm>
            <a:off x="0" y="4252061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ポストエフェクトもシェーダに含まれる</a:t>
            </a:r>
          </a:p>
        </p:txBody>
      </p:sp>
    </p:spTree>
    <p:extLst>
      <p:ext uri="{BB962C8B-B14F-4D97-AF65-F5344CB8AC3E}">
        <p14:creationId xmlns:p14="http://schemas.microsoft.com/office/powerpoint/2010/main" val="1619192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730798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マテリアル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の中身は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シェーダの集まり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「こんな感じで描画してね」という情報</a:t>
            </a:r>
          </a:p>
        </p:txBody>
      </p:sp>
    </p:spTree>
    <p:extLst>
      <p:ext uri="{BB962C8B-B14F-4D97-AF65-F5344CB8AC3E}">
        <p14:creationId xmlns:p14="http://schemas.microsoft.com/office/powerpoint/2010/main" val="243081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315300"/>
            <a:ext cx="12191999" cy="2516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描画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の流れ（レンダリングパイプライン）の中で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頂点の情報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を扱う工程」や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ピクセルの情報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を扱う工程」がある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4838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741749"/>
            <a:ext cx="12191999" cy="124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4600"/>
              </a:lnSpc>
            </a:pPr>
            <a:r>
              <a:rPr kumimoji="1" lang="ja-JP" altLang="en-US" sz="32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テクニカルジャーナリスト</a:t>
            </a:r>
            <a:r>
              <a:rPr kumimoji="1" lang="ja-JP" altLang="en-US" sz="32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西川善司</a:t>
            </a:r>
            <a:r>
              <a:rPr kumimoji="1" lang="ja-JP" altLang="en-US" sz="32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さんの</a:t>
            </a:r>
            <a:endParaRPr kumimoji="1" lang="en-US" altLang="ja-JP" sz="32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ts val="4600"/>
              </a:lnSpc>
            </a:pPr>
            <a:r>
              <a:rPr lang="ja-JP" altLang="en-US" sz="32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en-US" altLang="ja-JP" sz="32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3D</a:t>
            </a:r>
            <a:r>
              <a:rPr lang="ja-JP" altLang="en-US" sz="32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グラフィックス・マニアックス</a:t>
            </a:r>
            <a:r>
              <a:rPr lang="ja-JP" altLang="en-US" sz="32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」より</a:t>
            </a:r>
            <a:endParaRPr kumimoji="1" lang="ja-JP" altLang="en-US" sz="32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935CF09-32D2-47F3-80D8-42E45F525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44" y="3066689"/>
            <a:ext cx="11607113" cy="262629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32D632-DE8A-4F81-87DF-DF50D4293BEF}"/>
              </a:ext>
            </a:extLst>
          </p:cNvPr>
          <p:cNvSpPr txBox="1"/>
          <p:nvPr/>
        </p:nvSpPr>
        <p:spPr>
          <a:xfrm>
            <a:off x="0" y="5718048"/>
            <a:ext cx="12191999" cy="515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3"/>
              </a:rPr>
              <a:t>https://news.mynavi.jp/article/graphics-9/</a:t>
            </a:r>
            <a:endParaRPr kumimoji="1" lang="ja-JP" altLang="en-US" sz="20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78220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088204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頂点の情報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を扱う工程」</a:t>
            </a:r>
            <a:endParaRPr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1.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頂点シェーダ（バーテックスシェーダ）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F1DD32-C83A-487B-B5A9-B0AD0704DBE5}"/>
              </a:ext>
            </a:extLst>
          </p:cNvPr>
          <p:cNvSpPr txBox="1"/>
          <p:nvPr/>
        </p:nvSpPr>
        <p:spPr>
          <a:xfrm>
            <a:off x="0" y="3714878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頂点を変形したり座標変換したり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F5C6E86-D4B8-4FDC-A701-C4C59F71121A}"/>
              </a:ext>
            </a:extLst>
          </p:cNvPr>
          <p:cNvSpPr/>
          <p:nvPr/>
        </p:nvSpPr>
        <p:spPr>
          <a:xfrm>
            <a:off x="1081548" y="4468601"/>
            <a:ext cx="4935794" cy="40312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頂点パイプライン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B47E512-7313-43BD-A733-A4A8EEEF445D}"/>
              </a:ext>
            </a:extLst>
          </p:cNvPr>
          <p:cNvSpPr/>
          <p:nvPr/>
        </p:nvSpPr>
        <p:spPr>
          <a:xfrm>
            <a:off x="6331974" y="4468601"/>
            <a:ext cx="4935794" cy="40312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ピクセルパイプライン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61D4F6E-7013-43E4-A793-9CA6D3E5AADA}"/>
              </a:ext>
            </a:extLst>
          </p:cNvPr>
          <p:cNvSpPr/>
          <p:nvPr/>
        </p:nvSpPr>
        <p:spPr>
          <a:xfrm>
            <a:off x="1081548" y="4996833"/>
            <a:ext cx="2251587" cy="40312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頂点シェーダ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34D6545-1E9C-4B6E-AEA1-958F0EEADC9E}"/>
              </a:ext>
            </a:extLst>
          </p:cNvPr>
          <p:cNvSpPr/>
          <p:nvPr/>
        </p:nvSpPr>
        <p:spPr>
          <a:xfrm>
            <a:off x="3460954" y="4996833"/>
            <a:ext cx="2556388" cy="40312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ジオメトリシェーダ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363DEA5-00DB-43FA-8959-B4CDE685A5AD}"/>
              </a:ext>
            </a:extLst>
          </p:cNvPr>
          <p:cNvSpPr/>
          <p:nvPr/>
        </p:nvSpPr>
        <p:spPr>
          <a:xfrm>
            <a:off x="6331974" y="4996833"/>
            <a:ext cx="3205316" cy="40312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ピクセルシェーダ</a:t>
            </a:r>
          </a:p>
        </p:txBody>
      </p:sp>
    </p:spTree>
    <p:extLst>
      <p:ext uri="{BB962C8B-B14F-4D97-AF65-F5344CB8AC3E}">
        <p14:creationId xmlns:p14="http://schemas.microsoft.com/office/powerpoint/2010/main" val="2130096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088204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頂点の情報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を扱う工程」</a:t>
            </a:r>
            <a:endParaRPr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2.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ジオメトリシェーダ（プリミティブシェーダ）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F1DD32-C83A-487B-B5A9-B0AD0704DBE5}"/>
              </a:ext>
            </a:extLst>
          </p:cNvPr>
          <p:cNvSpPr txBox="1"/>
          <p:nvPr/>
        </p:nvSpPr>
        <p:spPr>
          <a:xfrm>
            <a:off x="0" y="3714878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レッセレーションで頂点を増やしたり、逆に減らしたり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F5C6E86-D4B8-4FDC-A701-C4C59F71121A}"/>
              </a:ext>
            </a:extLst>
          </p:cNvPr>
          <p:cNvSpPr/>
          <p:nvPr/>
        </p:nvSpPr>
        <p:spPr>
          <a:xfrm>
            <a:off x="1081548" y="4468601"/>
            <a:ext cx="4935794" cy="403122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頂点パイプライン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B47E512-7313-43BD-A733-A4A8EEEF445D}"/>
              </a:ext>
            </a:extLst>
          </p:cNvPr>
          <p:cNvSpPr/>
          <p:nvPr/>
        </p:nvSpPr>
        <p:spPr>
          <a:xfrm>
            <a:off x="6331974" y="4468601"/>
            <a:ext cx="4935794" cy="40312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ピクセルパイプライン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61D4F6E-7013-43E4-A793-9CA6D3E5AADA}"/>
              </a:ext>
            </a:extLst>
          </p:cNvPr>
          <p:cNvSpPr/>
          <p:nvPr/>
        </p:nvSpPr>
        <p:spPr>
          <a:xfrm>
            <a:off x="1081548" y="4996833"/>
            <a:ext cx="2251587" cy="40312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頂点シェーダ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34D6545-1E9C-4B6E-AEA1-958F0EEADC9E}"/>
              </a:ext>
            </a:extLst>
          </p:cNvPr>
          <p:cNvSpPr/>
          <p:nvPr/>
        </p:nvSpPr>
        <p:spPr>
          <a:xfrm>
            <a:off x="3460954" y="4996833"/>
            <a:ext cx="2556388" cy="403122"/>
          </a:xfrm>
          <a:prstGeom prst="roundRect">
            <a:avLst>
              <a:gd name="adj" fmla="val 50000"/>
            </a:avLst>
          </a:prstGeom>
          <a:solidFill>
            <a:srgbClr val="8F13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ジオメトリシェーダ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363DEA5-00DB-43FA-8959-B4CDE685A5AD}"/>
              </a:ext>
            </a:extLst>
          </p:cNvPr>
          <p:cNvSpPr/>
          <p:nvPr/>
        </p:nvSpPr>
        <p:spPr>
          <a:xfrm>
            <a:off x="6331974" y="4996833"/>
            <a:ext cx="3205316" cy="40312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ピクセルシェーダ</a:t>
            </a:r>
          </a:p>
        </p:txBody>
      </p:sp>
    </p:spTree>
    <p:extLst>
      <p:ext uri="{BB962C8B-B14F-4D97-AF65-F5344CB8AC3E}">
        <p14:creationId xmlns:p14="http://schemas.microsoft.com/office/powerpoint/2010/main" val="1785790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956455"/>
            <a:ext cx="12191999" cy="33470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注意として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分割数を増やす「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テッセレーション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」は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en-US" altLang="ja-JP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GPU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でやるタイプと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en-US" altLang="ja-JP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CPU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で前もってやるタイプがあるとのこと</a:t>
            </a:r>
          </a:p>
        </p:txBody>
      </p:sp>
    </p:spTree>
    <p:extLst>
      <p:ext uri="{BB962C8B-B14F-4D97-AF65-F5344CB8AC3E}">
        <p14:creationId xmlns:p14="http://schemas.microsoft.com/office/powerpoint/2010/main" val="7912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趣旨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E81F9E-8592-45E9-ACB7-59D0E6B384C7}"/>
              </a:ext>
            </a:extLst>
          </p:cNvPr>
          <p:cNvSpPr txBox="1"/>
          <p:nvPr/>
        </p:nvSpPr>
        <p:spPr>
          <a:xfrm>
            <a:off x="0" y="2730798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リアルタイムエフェクト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」に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関わる人＆興味ある人に向けた勉強会</a:t>
            </a:r>
          </a:p>
        </p:txBody>
      </p:sp>
    </p:spTree>
    <p:extLst>
      <p:ext uri="{BB962C8B-B14F-4D97-AF65-F5344CB8AC3E}">
        <p14:creationId xmlns:p14="http://schemas.microsoft.com/office/powerpoint/2010/main" val="231190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088204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ピクセルの情報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を扱う工程」</a:t>
            </a:r>
            <a:endParaRPr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ピクセルシェーダ（フラグメントシェーダ）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AF1DD32-C83A-487B-B5A9-B0AD0704DBE5}"/>
              </a:ext>
            </a:extLst>
          </p:cNvPr>
          <p:cNvSpPr txBox="1"/>
          <p:nvPr/>
        </p:nvSpPr>
        <p:spPr>
          <a:xfrm>
            <a:off x="0" y="3714878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ライティングしたりポストプロセスを行ったり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EF5C6E86-D4B8-4FDC-A701-C4C59F71121A}"/>
              </a:ext>
            </a:extLst>
          </p:cNvPr>
          <p:cNvSpPr/>
          <p:nvPr/>
        </p:nvSpPr>
        <p:spPr>
          <a:xfrm>
            <a:off x="1081548" y="4468601"/>
            <a:ext cx="4935794" cy="40312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頂点パイプライン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6B47E512-7313-43BD-A733-A4A8EEEF445D}"/>
              </a:ext>
            </a:extLst>
          </p:cNvPr>
          <p:cNvSpPr/>
          <p:nvPr/>
        </p:nvSpPr>
        <p:spPr>
          <a:xfrm>
            <a:off x="6331974" y="4468601"/>
            <a:ext cx="4935794" cy="403122"/>
          </a:xfrm>
          <a:prstGeom prst="roundRect">
            <a:avLst>
              <a:gd name="adj" fmla="val 50000"/>
            </a:avLst>
          </a:prstGeom>
          <a:solidFill>
            <a:srgbClr val="F97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ピクセルパイプライン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61D4F6E-7013-43E4-A793-9CA6D3E5AADA}"/>
              </a:ext>
            </a:extLst>
          </p:cNvPr>
          <p:cNvSpPr/>
          <p:nvPr/>
        </p:nvSpPr>
        <p:spPr>
          <a:xfrm>
            <a:off x="1081548" y="4996833"/>
            <a:ext cx="2251587" cy="40312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頂点シェーダ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C34D6545-1E9C-4B6E-AEA1-958F0EEADC9E}"/>
              </a:ext>
            </a:extLst>
          </p:cNvPr>
          <p:cNvSpPr/>
          <p:nvPr/>
        </p:nvSpPr>
        <p:spPr>
          <a:xfrm>
            <a:off x="3460954" y="4996833"/>
            <a:ext cx="2556388" cy="403122"/>
          </a:xfrm>
          <a:prstGeom prst="roundRect">
            <a:avLst>
              <a:gd name="adj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solidFill>
                  <a:schemeClr val="tx1">
                    <a:lumMod val="50000"/>
                    <a:lumOff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ジオメトリシェーダ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363DEA5-00DB-43FA-8959-B4CDE685A5AD}"/>
              </a:ext>
            </a:extLst>
          </p:cNvPr>
          <p:cNvSpPr/>
          <p:nvPr/>
        </p:nvSpPr>
        <p:spPr>
          <a:xfrm>
            <a:off x="6331974" y="4996833"/>
            <a:ext cx="3205316" cy="40312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ピクセルシェーダ</a:t>
            </a:r>
          </a:p>
        </p:txBody>
      </p:sp>
    </p:spTree>
    <p:extLst>
      <p:ext uri="{BB962C8B-B14F-4D97-AF65-F5344CB8AC3E}">
        <p14:creationId xmlns:p14="http://schemas.microsoft.com/office/powerpoint/2010/main" val="1869854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730798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マテリアルでは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色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を決めるだけでなく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頂点を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変形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させる場合も多い</a:t>
            </a: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C9FAB2C-1AD3-4D1A-B6FC-C9DE17864117}"/>
              </a:ext>
            </a:extLst>
          </p:cNvPr>
          <p:cNvSpPr/>
          <p:nvPr/>
        </p:nvSpPr>
        <p:spPr>
          <a:xfrm>
            <a:off x="5309117" y="1902320"/>
            <a:ext cx="3294529" cy="537882"/>
          </a:xfrm>
          <a:prstGeom prst="wedgeRoundRectCallout">
            <a:avLst>
              <a:gd name="adj1" fmla="val -37168"/>
              <a:gd name="adj2" fmla="val 99894"/>
              <a:gd name="adj3" fmla="val 16667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ピクセルシェーダ</a:t>
            </a: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9C7508A3-8251-4AD2-B91F-94BEFC2A34B1}"/>
              </a:ext>
            </a:extLst>
          </p:cNvPr>
          <p:cNvSpPr/>
          <p:nvPr/>
        </p:nvSpPr>
        <p:spPr>
          <a:xfrm>
            <a:off x="4448734" y="4706471"/>
            <a:ext cx="2826125" cy="537882"/>
          </a:xfrm>
          <a:prstGeom prst="wedgeRoundRectCallout">
            <a:avLst>
              <a:gd name="adj1" fmla="val -37168"/>
              <a:gd name="adj2" fmla="val -90106"/>
              <a:gd name="adj3" fmla="val 16667"/>
            </a:avLst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頂点シェーダ</a:t>
            </a:r>
          </a:p>
        </p:txBody>
      </p:sp>
    </p:spTree>
    <p:extLst>
      <p:ext uri="{BB962C8B-B14F-4D97-AF65-F5344CB8AC3E}">
        <p14:creationId xmlns:p14="http://schemas.microsoft.com/office/powerpoint/2010/main" val="3676181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730798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テッセレーション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の活用例は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千葉さんのご講演をお楽しみに！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51780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543899"/>
            <a:ext cx="12191999" cy="2516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レンダリングの流れについて「もっと知りたい！」</a:t>
            </a:r>
            <a:br>
              <a:rPr lang="en-US" altLang="ja-JP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kumimoji="1" lang="ja-JP" altLang="en-US" sz="36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ディファード </a:t>
            </a:r>
            <a:r>
              <a:rPr kumimoji="1"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とか </a:t>
            </a:r>
            <a:r>
              <a:rPr kumimoji="1" lang="ja-JP" altLang="en-US" sz="36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フォワード </a:t>
            </a:r>
            <a:r>
              <a:rPr kumimoji="1"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って何？」</a:t>
            </a:r>
            <a:endParaRPr kumimoji="1" lang="en-US" altLang="ja-JP" sz="36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  <a:r>
              <a:rPr lang="ja-JP" altLang="en-US" sz="36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という方には</a:t>
            </a:r>
            <a:endParaRPr kumimoji="1" lang="ja-JP" altLang="en-US" sz="36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4596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D04A57-8D95-49EB-ADF6-37FC62E4E7F2}"/>
              </a:ext>
            </a:extLst>
          </p:cNvPr>
          <p:cNvSpPr txBox="1"/>
          <p:nvPr/>
        </p:nvSpPr>
        <p:spPr>
          <a:xfrm>
            <a:off x="0" y="2489697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第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5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回の際にもんしょさんが発表された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なぜなにリアルタイムレンダリング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F1A46D-6F76-42F6-A98D-E38D8B099EC5}"/>
              </a:ext>
            </a:extLst>
          </p:cNvPr>
          <p:cNvSpPr txBox="1"/>
          <p:nvPr/>
        </p:nvSpPr>
        <p:spPr>
          <a:xfrm>
            <a:off x="0" y="4126193"/>
            <a:ext cx="12191999" cy="9771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2"/>
              </a:rPr>
              <a:t>https://www.slideshare.net/SatoshiKodaira/ss-69311865</a:t>
            </a:r>
            <a:endParaRPr lang="en-US" altLang="ja-JP" sz="20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3"/>
              </a:rPr>
              <a:t>https://vimeo.com/192465095</a:t>
            </a:r>
            <a:endParaRPr kumimoji="1" lang="ja-JP" altLang="en-US" sz="20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606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D04A57-8D95-49EB-ADF6-37FC62E4E7F2}"/>
              </a:ext>
            </a:extLst>
          </p:cNvPr>
          <p:cNvSpPr txBox="1"/>
          <p:nvPr/>
        </p:nvSpPr>
        <p:spPr>
          <a:xfrm>
            <a:off x="0" y="2491675"/>
            <a:ext cx="12191999" cy="16004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CEDEC2016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Epic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篠山さんが発表された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2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lang="en-US" altLang="ja-JP" sz="32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Unreal Engine 4 </a:t>
            </a:r>
            <a:r>
              <a:rPr lang="ja-JP" altLang="en-US" sz="32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のレンダリングフロー総おさらい</a:t>
            </a:r>
            <a:r>
              <a:rPr kumimoji="1" lang="ja-JP" altLang="en-US" sz="32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F1A46D-6F76-42F6-A98D-E38D8B099EC5}"/>
              </a:ext>
            </a:extLst>
          </p:cNvPr>
          <p:cNvSpPr txBox="1"/>
          <p:nvPr/>
        </p:nvSpPr>
        <p:spPr>
          <a:xfrm>
            <a:off x="0" y="4067198"/>
            <a:ext cx="12191999" cy="9771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2"/>
              </a:rPr>
              <a:t>https://www.slideshare.net/EpicGamesJapan/cedec2016-unreal-engine-4</a:t>
            </a:r>
            <a:endParaRPr lang="en-US" altLang="ja-JP" sz="20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3"/>
              </a:rPr>
              <a:t>https://www.youtube.com/watch?v=w1TjKgAX1ks</a:t>
            </a:r>
            <a:endParaRPr kumimoji="1" lang="ja-JP" altLang="en-US" sz="20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9951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3146296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tabLst>
                <a:tab pos="2057400" algn="l"/>
              </a:tabLst>
            </a:pP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のマテリアルについて</a:t>
            </a:r>
          </a:p>
        </p:txBody>
      </p:sp>
    </p:spTree>
    <p:extLst>
      <p:ext uri="{BB962C8B-B14F-4D97-AF65-F5344CB8AC3E}">
        <p14:creationId xmlns:p14="http://schemas.microsoft.com/office/powerpoint/2010/main" val="1077717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641170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のマテリアルは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半透明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の場合が多い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73DC7C-C0A2-40E9-BC81-844105B5D2B1}"/>
              </a:ext>
            </a:extLst>
          </p:cNvPr>
          <p:cNvSpPr txBox="1"/>
          <p:nvPr/>
        </p:nvSpPr>
        <p:spPr>
          <a:xfrm>
            <a:off x="0" y="2322655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岩、木片、薬莢、鳥、風船など不透明のものもあるが一部になる</a:t>
            </a:r>
            <a:endParaRPr kumimoji="1" lang="ja-JP" altLang="en-US" sz="24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A145EE8-73B1-4236-9281-58A79DBC54CC}"/>
              </a:ext>
            </a:extLst>
          </p:cNvPr>
          <p:cNvGrpSpPr/>
          <p:nvPr/>
        </p:nvGrpSpPr>
        <p:grpSpPr>
          <a:xfrm>
            <a:off x="2112582" y="3162659"/>
            <a:ext cx="7966836" cy="2778678"/>
            <a:chOff x="2261361" y="3216447"/>
            <a:chExt cx="7966836" cy="2778678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ED675B0F-AA18-4BD3-98FB-B4F3FD025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61361" y="3216447"/>
              <a:ext cx="3236702" cy="277867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68FFE5B-AF8C-4FF5-BB51-587B82DFD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4069" y="3216447"/>
              <a:ext cx="4414128" cy="277867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20666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641170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炎、光、オーラなど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自己発光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させるものも多い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73DC7C-C0A2-40E9-BC81-844105B5D2B1}"/>
              </a:ext>
            </a:extLst>
          </p:cNvPr>
          <p:cNvSpPr txBox="1"/>
          <p:nvPr/>
        </p:nvSpPr>
        <p:spPr>
          <a:xfrm>
            <a:off x="0" y="2322655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自己発光させるマテリアルはライトの影響を受けない場合が多い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B84D7B26-D455-4C92-AAE3-13C01EC96E48}"/>
              </a:ext>
            </a:extLst>
          </p:cNvPr>
          <p:cNvGrpSpPr/>
          <p:nvPr/>
        </p:nvGrpSpPr>
        <p:grpSpPr>
          <a:xfrm>
            <a:off x="2885409" y="3162658"/>
            <a:ext cx="6421183" cy="2792755"/>
            <a:chOff x="3690435" y="3162658"/>
            <a:chExt cx="6421183" cy="2792755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0C1EEC4E-B634-4BDE-AABD-78F65C4FE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0435" y="3162659"/>
              <a:ext cx="1861836" cy="279275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C5634ABC-483E-4901-9893-53DCCCFC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2455" y="3162658"/>
              <a:ext cx="4279163" cy="277867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915341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3146296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UE4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でのマテリアル制作</a:t>
            </a:r>
          </a:p>
        </p:txBody>
      </p:sp>
    </p:spTree>
    <p:extLst>
      <p:ext uri="{BB962C8B-B14F-4D97-AF65-F5344CB8AC3E}">
        <p14:creationId xmlns:p14="http://schemas.microsoft.com/office/powerpoint/2010/main" val="108511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趣旨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418EC6-3465-471C-8451-6531ECC7E66D}"/>
              </a:ext>
            </a:extLst>
          </p:cNvPr>
          <p:cNvSpPr txBox="1"/>
          <p:nvPr/>
        </p:nvSpPr>
        <p:spPr>
          <a:xfrm>
            <a:off x="4003123" y="3344723"/>
            <a:ext cx="418576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年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１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回ペース目標</a:t>
            </a:r>
          </a:p>
        </p:txBody>
      </p:sp>
    </p:spTree>
    <p:extLst>
      <p:ext uri="{BB962C8B-B14F-4D97-AF65-F5344CB8AC3E}">
        <p14:creationId xmlns:p14="http://schemas.microsoft.com/office/powerpoint/2010/main" val="1814742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702507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ノードベースの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マテリアルエディタ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で制作</a:t>
            </a:r>
          </a:p>
        </p:txBody>
      </p:sp>
      <p:pic>
        <p:nvPicPr>
          <p:cNvPr id="1026" name="Picture 2" descr="WoodFloor.png">
            <a:extLst>
              <a:ext uri="{FF2B5EF4-FFF2-40B4-BE49-F238E27FC236}">
                <a16:creationId xmlns:a16="http://schemas.microsoft.com/office/drawing/2014/main" id="{57E748D1-B54A-4BA4-9DAB-F8A9A393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572629"/>
            <a:ext cx="8953500" cy="32956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4E21A31-7796-4D61-9FF4-30EE7351A9A9}"/>
              </a:ext>
            </a:extLst>
          </p:cNvPr>
          <p:cNvSpPr txBox="1"/>
          <p:nvPr/>
        </p:nvSpPr>
        <p:spPr>
          <a:xfrm>
            <a:off x="0" y="5865233"/>
            <a:ext cx="12191999" cy="32508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11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3"/>
              </a:rPr>
              <a:t>http://api.unrealengine.com/JPN/Engine/Rendering/Materials/IntroductionToMaterials/index.html</a:t>
            </a:r>
            <a:endParaRPr kumimoji="1" lang="ja-JP" altLang="en-US" sz="11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9341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315300"/>
            <a:ext cx="12191999" cy="2516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UE4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のマテリアルは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3D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モデルだけでなく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en-US" altLang="ja-JP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UI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用に作ったり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ポストエフェクト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も作成できる</a:t>
            </a:r>
          </a:p>
        </p:txBody>
      </p:sp>
    </p:spTree>
    <p:extLst>
      <p:ext uri="{BB962C8B-B14F-4D97-AF65-F5344CB8AC3E}">
        <p14:creationId xmlns:p14="http://schemas.microsoft.com/office/powerpoint/2010/main" val="1381831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D04A57-8D95-49EB-ADF6-37FC62E4E7F2}"/>
              </a:ext>
            </a:extLst>
          </p:cNvPr>
          <p:cNvSpPr txBox="1"/>
          <p:nvPr/>
        </p:nvSpPr>
        <p:spPr>
          <a:xfrm>
            <a:off x="0" y="3146296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数学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の知識が少しあると○</a:t>
            </a:r>
          </a:p>
        </p:txBody>
      </p:sp>
    </p:spTree>
    <p:extLst>
      <p:ext uri="{BB962C8B-B14F-4D97-AF65-F5344CB8AC3E}">
        <p14:creationId xmlns:p14="http://schemas.microsoft.com/office/powerpoint/2010/main" val="4907639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D04A57-8D95-49EB-ADF6-37FC62E4E7F2}"/>
              </a:ext>
            </a:extLst>
          </p:cNvPr>
          <p:cNvSpPr txBox="1"/>
          <p:nvPr/>
        </p:nvSpPr>
        <p:spPr>
          <a:xfrm>
            <a:off x="0" y="1805144"/>
            <a:ext cx="12191999" cy="41780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・三平方の定理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・三角関数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・ラジアン </a:t>
            </a: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/ 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デグリー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内積</a:t>
            </a:r>
          </a:p>
        </p:txBody>
      </p:sp>
    </p:spTree>
    <p:extLst>
      <p:ext uri="{BB962C8B-B14F-4D97-AF65-F5344CB8AC3E}">
        <p14:creationId xmlns:p14="http://schemas.microsoft.com/office/powerpoint/2010/main" val="1138012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D04A57-8D95-49EB-ADF6-37FC62E4E7F2}"/>
              </a:ext>
            </a:extLst>
          </p:cNvPr>
          <p:cNvSpPr txBox="1"/>
          <p:nvPr/>
        </p:nvSpPr>
        <p:spPr>
          <a:xfrm>
            <a:off x="0" y="2570379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CEDEC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のモンハンワールドのシェーダの講演でも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内積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の解説がされている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DF1A46D-6F76-42F6-A98D-E38D8B099EC5}"/>
              </a:ext>
            </a:extLst>
          </p:cNvPr>
          <p:cNvSpPr txBox="1"/>
          <p:nvPr/>
        </p:nvSpPr>
        <p:spPr>
          <a:xfrm>
            <a:off x="0" y="4260919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2"/>
              </a:rPr>
              <a:t>https://cedil.cesa.or.jp/cedil_sessions/view/1892</a:t>
            </a:r>
            <a:endParaRPr kumimoji="1" lang="ja-JP" altLang="en-US" sz="24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2759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673966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三角関数や内積などは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値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を求めるための「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道具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084CF19-9577-4AB4-B25D-AF7EE17F0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951" y="2591922"/>
            <a:ext cx="5214098" cy="34760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725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570378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内積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の便利な性質 ①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つのベクトルの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開き具合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がわかる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BECE11-CBA7-423C-9A3A-3E498DD4977C}"/>
              </a:ext>
            </a:extLst>
          </p:cNvPr>
          <p:cNvSpPr txBox="1"/>
          <p:nvPr/>
        </p:nvSpPr>
        <p:spPr>
          <a:xfrm>
            <a:off x="0" y="4157401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この場合、ベクトルは正規化されている必要がある</a:t>
            </a:r>
            <a:endParaRPr kumimoji="1" lang="ja-JP" altLang="en-US" sz="24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6528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C67264BD-35E2-43E6-874C-B4C7943667C2}"/>
              </a:ext>
            </a:extLst>
          </p:cNvPr>
          <p:cNvSpPr/>
          <p:nvPr/>
        </p:nvSpPr>
        <p:spPr>
          <a:xfrm>
            <a:off x="1358153" y="2477883"/>
            <a:ext cx="2528047" cy="3767456"/>
          </a:xfrm>
          <a:prstGeom prst="roundRect">
            <a:avLst>
              <a:gd name="adj" fmla="val 10816"/>
            </a:avLst>
          </a:prstGeom>
          <a:solidFill>
            <a:srgbClr val="202D40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BA77DD0C-EE47-4189-A50B-6B8ACE1C1D49}"/>
              </a:ext>
            </a:extLst>
          </p:cNvPr>
          <p:cNvSpPr/>
          <p:nvPr/>
        </p:nvSpPr>
        <p:spPr>
          <a:xfrm>
            <a:off x="4660793" y="2477883"/>
            <a:ext cx="2528047" cy="3767456"/>
          </a:xfrm>
          <a:prstGeom prst="roundRect">
            <a:avLst>
              <a:gd name="adj" fmla="val 10816"/>
            </a:avLst>
          </a:prstGeom>
          <a:solidFill>
            <a:srgbClr val="202D40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6ECF7046-A463-4D1E-9F85-D3DC05FA6670}"/>
              </a:ext>
            </a:extLst>
          </p:cNvPr>
          <p:cNvSpPr/>
          <p:nvPr/>
        </p:nvSpPr>
        <p:spPr>
          <a:xfrm>
            <a:off x="7963433" y="2477883"/>
            <a:ext cx="2528047" cy="3767456"/>
          </a:xfrm>
          <a:prstGeom prst="roundRect">
            <a:avLst>
              <a:gd name="adj" fmla="val 10816"/>
            </a:avLst>
          </a:prstGeom>
          <a:solidFill>
            <a:srgbClr val="202D40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481303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つのベクトルの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開き具合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がわかる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矢印: 下 7">
            <a:extLst>
              <a:ext uri="{FF2B5EF4-FFF2-40B4-BE49-F238E27FC236}">
                <a16:creationId xmlns:a16="http://schemas.microsoft.com/office/drawing/2014/main" id="{995375E1-700C-4DF5-B84B-059DED9992F6}"/>
              </a:ext>
            </a:extLst>
          </p:cNvPr>
          <p:cNvSpPr/>
          <p:nvPr/>
        </p:nvSpPr>
        <p:spPr>
          <a:xfrm>
            <a:off x="9547412" y="4648909"/>
            <a:ext cx="591670" cy="141194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9D2349D0-99C6-495E-9355-4649CA6C0EE8}"/>
              </a:ext>
            </a:extLst>
          </p:cNvPr>
          <p:cNvSpPr/>
          <p:nvPr/>
        </p:nvSpPr>
        <p:spPr>
          <a:xfrm rot="10800000">
            <a:off x="9547412" y="2867995"/>
            <a:ext cx="591670" cy="141194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048BDE6-83A2-4E02-966F-F53B5711BDB9}"/>
              </a:ext>
            </a:extLst>
          </p:cNvPr>
          <p:cNvGrpSpPr/>
          <p:nvPr/>
        </p:nvGrpSpPr>
        <p:grpSpPr>
          <a:xfrm>
            <a:off x="4943180" y="4004803"/>
            <a:ext cx="1963272" cy="1892262"/>
            <a:chOff x="5011802" y="4004803"/>
            <a:chExt cx="1963272" cy="1892262"/>
          </a:xfrm>
        </p:grpSpPr>
        <p:sp>
          <p:nvSpPr>
            <p:cNvPr id="11" name="矢印: 下 10">
              <a:extLst>
                <a:ext uri="{FF2B5EF4-FFF2-40B4-BE49-F238E27FC236}">
                  <a16:creationId xmlns:a16="http://schemas.microsoft.com/office/drawing/2014/main" id="{6EB70BD4-38A2-46D4-9BAA-ADAFAFC01FCA}"/>
                </a:ext>
              </a:extLst>
            </p:cNvPr>
            <p:cNvSpPr/>
            <p:nvPr/>
          </p:nvSpPr>
          <p:spPr>
            <a:xfrm>
              <a:off x="6383404" y="4485124"/>
              <a:ext cx="591670" cy="141194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矢印: 下 12">
              <a:extLst>
                <a:ext uri="{FF2B5EF4-FFF2-40B4-BE49-F238E27FC236}">
                  <a16:creationId xmlns:a16="http://schemas.microsoft.com/office/drawing/2014/main" id="{4793AEDA-F4F5-4756-BD03-F8CDB554F4EA}"/>
                </a:ext>
              </a:extLst>
            </p:cNvPr>
            <p:cNvSpPr/>
            <p:nvPr/>
          </p:nvSpPr>
          <p:spPr>
            <a:xfrm rot="5400000">
              <a:off x="5421938" y="3594667"/>
              <a:ext cx="591670" cy="1411941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22E8D268-037E-4E0E-9B6A-EF85C3426B48}"/>
              </a:ext>
            </a:extLst>
          </p:cNvPr>
          <p:cNvGrpSpPr/>
          <p:nvPr/>
        </p:nvGrpSpPr>
        <p:grpSpPr>
          <a:xfrm>
            <a:off x="1936375" y="4251274"/>
            <a:ext cx="1371602" cy="1411941"/>
            <a:chOff x="1953767" y="4251274"/>
            <a:chExt cx="1371602" cy="1411941"/>
          </a:xfrm>
        </p:grpSpPr>
        <p:sp>
          <p:nvSpPr>
            <p:cNvPr id="5" name="矢印: 下 4">
              <a:extLst>
                <a:ext uri="{FF2B5EF4-FFF2-40B4-BE49-F238E27FC236}">
                  <a16:creationId xmlns:a16="http://schemas.microsoft.com/office/drawing/2014/main" id="{75777ED1-00E0-48A0-AA0A-B04769521E4E}"/>
                </a:ext>
              </a:extLst>
            </p:cNvPr>
            <p:cNvSpPr/>
            <p:nvPr/>
          </p:nvSpPr>
          <p:spPr>
            <a:xfrm>
              <a:off x="2733699" y="4251274"/>
              <a:ext cx="591670" cy="1411941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矢印: 下 13">
              <a:extLst>
                <a:ext uri="{FF2B5EF4-FFF2-40B4-BE49-F238E27FC236}">
                  <a16:creationId xmlns:a16="http://schemas.microsoft.com/office/drawing/2014/main" id="{34CCA9B1-A334-4661-9E82-A20735F0A7B0}"/>
                </a:ext>
              </a:extLst>
            </p:cNvPr>
            <p:cNvSpPr/>
            <p:nvPr/>
          </p:nvSpPr>
          <p:spPr>
            <a:xfrm>
              <a:off x="1953767" y="4251274"/>
              <a:ext cx="591670" cy="1411941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5" name="楕円 14">
            <a:extLst>
              <a:ext uri="{FF2B5EF4-FFF2-40B4-BE49-F238E27FC236}">
                <a16:creationId xmlns:a16="http://schemas.microsoft.com/office/drawing/2014/main" id="{C2585147-94F6-449C-9132-6F7008A79009}"/>
              </a:ext>
            </a:extLst>
          </p:cNvPr>
          <p:cNvSpPr/>
          <p:nvPr/>
        </p:nvSpPr>
        <p:spPr>
          <a:xfrm>
            <a:off x="5577367" y="298417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0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5EBFF9B2-0054-415D-9172-0E2487230277}"/>
              </a:ext>
            </a:extLst>
          </p:cNvPr>
          <p:cNvSpPr/>
          <p:nvPr/>
        </p:nvSpPr>
        <p:spPr>
          <a:xfrm>
            <a:off x="2274727" y="299679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1</a:t>
            </a:r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93ADECE7-CCA7-4AD8-9BD5-3B6082F5DA59}"/>
              </a:ext>
            </a:extLst>
          </p:cNvPr>
          <p:cNvSpPr/>
          <p:nvPr/>
        </p:nvSpPr>
        <p:spPr>
          <a:xfrm>
            <a:off x="8473248" y="298417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B25C643F-0022-4B8A-BF68-71422F7C7C91}"/>
              </a:ext>
            </a:extLst>
          </p:cNvPr>
          <p:cNvSpPr txBox="1"/>
          <p:nvPr/>
        </p:nvSpPr>
        <p:spPr>
          <a:xfrm>
            <a:off x="8473248" y="3045733"/>
            <a:ext cx="75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-1</a:t>
            </a:r>
            <a:endParaRPr kumimoji="1" lang="ja-JP" altLang="en-US" sz="3600" b="1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FBA34D6-3106-430B-8E0A-8E3175E1C57F}"/>
              </a:ext>
            </a:extLst>
          </p:cNvPr>
          <p:cNvSpPr txBox="1"/>
          <p:nvPr/>
        </p:nvSpPr>
        <p:spPr>
          <a:xfrm>
            <a:off x="1477021" y="4596473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kumimoji="1" lang="ja-JP" altLang="en-US" sz="3200" b="1">
              <a:solidFill>
                <a:srgbClr val="FFC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56EA4A7A-90B5-4AC8-875D-DD4F17F18AFB}"/>
              </a:ext>
            </a:extLst>
          </p:cNvPr>
          <p:cNvSpPr txBox="1"/>
          <p:nvPr/>
        </p:nvSpPr>
        <p:spPr>
          <a:xfrm>
            <a:off x="3238383" y="4596473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kumimoji="1" lang="ja-JP" altLang="en-US" sz="3200" b="1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26963F7-B0C7-4E54-B63A-F24FF1BAC0FF}"/>
              </a:ext>
            </a:extLst>
          </p:cNvPr>
          <p:cNvSpPr txBox="1"/>
          <p:nvPr/>
        </p:nvSpPr>
        <p:spPr>
          <a:xfrm>
            <a:off x="5252464" y="4587034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kumimoji="1" lang="ja-JP" altLang="en-US" sz="3200" b="1">
              <a:solidFill>
                <a:srgbClr val="FFC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E5C7B3B-F43A-4149-8135-14A3DB943DE8}"/>
              </a:ext>
            </a:extLst>
          </p:cNvPr>
          <p:cNvSpPr txBox="1"/>
          <p:nvPr/>
        </p:nvSpPr>
        <p:spPr>
          <a:xfrm>
            <a:off x="9052838" y="375362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A</a:t>
            </a:r>
            <a:endParaRPr kumimoji="1" lang="ja-JP" altLang="en-US" sz="3200" b="1">
              <a:solidFill>
                <a:srgbClr val="FFC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BC14D704-DE7D-47D5-B788-190380A9B3E2}"/>
              </a:ext>
            </a:extLst>
          </p:cNvPr>
          <p:cNvSpPr txBox="1"/>
          <p:nvPr/>
        </p:nvSpPr>
        <p:spPr>
          <a:xfrm>
            <a:off x="5851381" y="5128518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kumimoji="1" lang="ja-JP" altLang="en-US" sz="3200" b="1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2B0C2EB-D6C3-4A72-9F54-7C7A100C018B}"/>
              </a:ext>
            </a:extLst>
          </p:cNvPr>
          <p:cNvSpPr txBox="1"/>
          <p:nvPr/>
        </p:nvSpPr>
        <p:spPr>
          <a:xfrm>
            <a:off x="9052838" y="4658290"/>
            <a:ext cx="489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B</a:t>
            </a:r>
            <a:endParaRPr kumimoji="1" lang="ja-JP" altLang="en-US" sz="3200" b="1">
              <a:solidFill>
                <a:schemeClr val="accent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3280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D04A57-8D95-49EB-ADF6-37FC62E4E7F2}"/>
              </a:ext>
            </a:extLst>
          </p:cNvPr>
          <p:cNvSpPr txBox="1"/>
          <p:nvPr/>
        </p:nvSpPr>
        <p:spPr>
          <a:xfrm>
            <a:off x="0" y="3146296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何の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役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に立つ？</a:t>
            </a:r>
          </a:p>
        </p:txBody>
      </p:sp>
    </p:spTree>
    <p:extLst>
      <p:ext uri="{BB962C8B-B14F-4D97-AF65-F5344CB8AC3E}">
        <p14:creationId xmlns:p14="http://schemas.microsoft.com/office/powerpoint/2010/main" val="2469001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985876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例えば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ライティング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に利用できる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BECE11-CBA7-423C-9A3A-3E498DD4977C}"/>
              </a:ext>
            </a:extLst>
          </p:cNvPr>
          <p:cNvSpPr txBox="1"/>
          <p:nvPr/>
        </p:nvSpPr>
        <p:spPr>
          <a:xfrm>
            <a:off x="0" y="3700201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「ランバートシェーディング」で内積が利用されている</a:t>
            </a:r>
            <a:endParaRPr kumimoji="1" lang="ja-JP" altLang="en-US" sz="24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9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趣旨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418EC6-3465-471C-8451-6531ECC7E66D}"/>
              </a:ext>
            </a:extLst>
          </p:cNvPr>
          <p:cNvSpPr txBox="1"/>
          <p:nvPr/>
        </p:nvSpPr>
        <p:spPr>
          <a:xfrm>
            <a:off x="2380593" y="2315299"/>
            <a:ext cx="9811406" cy="2516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・エフェクトの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情報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を増やす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・関西の情報</a:t>
            </a:r>
            <a:r>
              <a:rPr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交流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を活発にする</a:t>
            </a:r>
            <a:endParaRPr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・気になる人に話を聞く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機会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作り</a:t>
            </a:r>
          </a:p>
        </p:txBody>
      </p:sp>
    </p:spTree>
    <p:extLst>
      <p:ext uri="{BB962C8B-B14F-4D97-AF65-F5344CB8AC3E}">
        <p14:creationId xmlns:p14="http://schemas.microsoft.com/office/powerpoint/2010/main" val="3825767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3E16B6A2-6BDB-4458-BFAB-4138E3805D1E}"/>
              </a:ext>
            </a:extLst>
          </p:cNvPr>
          <p:cNvSpPr/>
          <p:nvPr/>
        </p:nvSpPr>
        <p:spPr>
          <a:xfrm>
            <a:off x="7987553" y="1277471"/>
            <a:ext cx="2635623" cy="2635623"/>
          </a:xfrm>
          <a:prstGeom prst="ellipse">
            <a:avLst/>
          </a:prstGeom>
          <a:gradFill>
            <a:gsLst>
              <a:gs pos="50000">
                <a:schemeClr val="tx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太陽 5">
            <a:extLst>
              <a:ext uri="{FF2B5EF4-FFF2-40B4-BE49-F238E27FC236}">
                <a16:creationId xmlns:a16="http://schemas.microsoft.com/office/drawing/2014/main" id="{6A417119-56EE-4F8A-9887-6422EFABB70A}"/>
              </a:ext>
            </a:extLst>
          </p:cNvPr>
          <p:cNvSpPr/>
          <p:nvPr/>
        </p:nvSpPr>
        <p:spPr>
          <a:xfrm>
            <a:off x="8775474" y="4860217"/>
            <a:ext cx="1059781" cy="1059781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5A2924-4AC1-48B4-9338-274E56EAE4D4}"/>
              </a:ext>
            </a:extLst>
          </p:cNvPr>
          <p:cNvSpPr txBox="1"/>
          <p:nvPr/>
        </p:nvSpPr>
        <p:spPr>
          <a:xfrm>
            <a:off x="914400" y="2315300"/>
            <a:ext cx="7073153" cy="2516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法線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と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ライト方向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つのベクトルの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内積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</a:t>
            </a:r>
            <a:endParaRPr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ライティングの計算をする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E4563CD9-7B2C-40CF-95AF-373C11F804E9}"/>
              </a:ext>
            </a:extLst>
          </p:cNvPr>
          <p:cNvSpPr/>
          <p:nvPr/>
        </p:nvSpPr>
        <p:spPr>
          <a:xfrm rot="5400000">
            <a:off x="7490748" y="2212777"/>
            <a:ext cx="201705" cy="7650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8F1E05D5-E30B-4529-B1C5-B7375C83C242}"/>
              </a:ext>
            </a:extLst>
          </p:cNvPr>
          <p:cNvSpPr/>
          <p:nvPr/>
        </p:nvSpPr>
        <p:spPr>
          <a:xfrm>
            <a:off x="9204512" y="3913008"/>
            <a:ext cx="201705" cy="76501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168DEFA6-FA58-437A-A7B0-4EF057FE7FD2}"/>
              </a:ext>
            </a:extLst>
          </p:cNvPr>
          <p:cNvSpPr/>
          <p:nvPr/>
        </p:nvSpPr>
        <p:spPr>
          <a:xfrm rot="2700000">
            <a:off x="8024138" y="3422998"/>
            <a:ext cx="201705" cy="7650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35870F0D-F6B0-44C6-AB51-9176394BAEF2}"/>
              </a:ext>
            </a:extLst>
          </p:cNvPr>
          <p:cNvSpPr/>
          <p:nvPr/>
        </p:nvSpPr>
        <p:spPr>
          <a:xfrm rot="8100000">
            <a:off x="8024138" y="957795"/>
            <a:ext cx="201705" cy="7650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下 12">
            <a:extLst>
              <a:ext uri="{FF2B5EF4-FFF2-40B4-BE49-F238E27FC236}">
                <a16:creationId xmlns:a16="http://schemas.microsoft.com/office/drawing/2014/main" id="{3BF67FF4-9FC0-4EEA-966F-414434A88454}"/>
              </a:ext>
            </a:extLst>
          </p:cNvPr>
          <p:cNvSpPr/>
          <p:nvPr/>
        </p:nvSpPr>
        <p:spPr>
          <a:xfrm rot="10800000">
            <a:off x="9204512" y="502044"/>
            <a:ext cx="201705" cy="76501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1119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2154880"/>
            <a:ext cx="12191999" cy="2516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内積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の便利な性質 ②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つのベクトルの各チャンネル同士を</a:t>
            </a:r>
            <a:b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乗算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して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合計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した値がわかる</a:t>
            </a: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AEB9C0E-1A5A-47A7-9FD1-B715BC5296FB}"/>
              </a:ext>
            </a:extLst>
          </p:cNvPr>
          <p:cNvSpPr txBox="1"/>
          <p:nvPr/>
        </p:nvSpPr>
        <p:spPr>
          <a:xfrm>
            <a:off x="0" y="4670953"/>
            <a:ext cx="12191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※</a:t>
            </a: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各チャンネル</a:t>
            </a:r>
            <a:r>
              <a:rPr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要素</a:t>
            </a:r>
            <a:r>
              <a:rPr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 X, Y, Z </a:t>
            </a: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 </a:t>
            </a:r>
            <a:r>
              <a:rPr lang="en-US" altLang="ja-JP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U, V </a:t>
            </a:r>
            <a:r>
              <a:rPr lang="ja-JP" altLang="en-US" sz="24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など</a:t>
            </a:r>
            <a:endParaRPr kumimoji="1" lang="ja-JP" altLang="en-US" sz="24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532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953175"/>
            <a:ext cx="12191999" cy="2516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つのベクトルがあったとして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</a:p>
          <a:p>
            <a:pPr algn="ctr">
              <a:lnSpc>
                <a:spcPct val="150000"/>
              </a:lnSpc>
            </a:pPr>
            <a:endParaRPr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BAE8A1-6C6A-4027-909E-F51FAA276F2F}"/>
              </a:ext>
            </a:extLst>
          </p:cNvPr>
          <p:cNvSpPr txBox="1"/>
          <p:nvPr/>
        </p:nvSpPr>
        <p:spPr>
          <a:xfrm>
            <a:off x="3788754" y="2780957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96F5E-CAAD-4333-B239-53A6B65EBEC9}"/>
              </a:ext>
            </a:extLst>
          </p:cNvPr>
          <p:cNvSpPr txBox="1"/>
          <p:nvPr/>
        </p:nvSpPr>
        <p:spPr>
          <a:xfrm>
            <a:off x="5328795" y="2780957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E92609-A5C3-4941-B2D7-ADE903867D6A}"/>
              </a:ext>
            </a:extLst>
          </p:cNvPr>
          <p:cNvSpPr txBox="1"/>
          <p:nvPr/>
        </p:nvSpPr>
        <p:spPr>
          <a:xfrm>
            <a:off x="6919782" y="2780957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Z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C07677-CB24-4E00-95DC-9B1E06650E27}"/>
              </a:ext>
            </a:extLst>
          </p:cNvPr>
          <p:cNvSpPr txBox="1"/>
          <p:nvPr/>
        </p:nvSpPr>
        <p:spPr>
          <a:xfrm>
            <a:off x="3788754" y="4289694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07A366-AB75-40CC-B1FE-0D68A3C32B37}"/>
              </a:ext>
            </a:extLst>
          </p:cNvPr>
          <p:cNvSpPr txBox="1"/>
          <p:nvPr/>
        </p:nvSpPr>
        <p:spPr>
          <a:xfrm>
            <a:off x="5328795" y="4289694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A00954A-793C-4FF7-A7DD-95AEA0946D76}"/>
              </a:ext>
            </a:extLst>
          </p:cNvPr>
          <p:cNvSpPr txBox="1"/>
          <p:nvPr/>
        </p:nvSpPr>
        <p:spPr>
          <a:xfrm>
            <a:off x="6919782" y="4289694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Z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22B1B2-A9E0-4A46-964A-1585471BC220}"/>
              </a:ext>
            </a:extLst>
          </p:cNvPr>
          <p:cNvSpPr/>
          <p:nvPr/>
        </p:nvSpPr>
        <p:spPr>
          <a:xfrm>
            <a:off x="3843493" y="3022758"/>
            <a:ext cx="4505014" cy="9785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A1F86AB-ADD4-4E2F-8301-00DEDA10AFF0}"/>
              </a:ext>
            </a:extLst>
          </p:cNvPr>
          <p:cNvSpPr/>
          <p:nvPr/>
        </p:nvSpPr>
        <p:spPr>
          <a:xfrm>
            <a:off x="3843493" y="4560262"/>
            <a:ext cx="4505014" cy="9785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FA30690-AC1B-4212-943A-F62FC5ACCA91}"/>
              </a:ext>
            </a:extLst>
          </p:cNvPr>
          <p:cNvSpPr txBox="1"/>
          <p:nvPr/>
        </p:nvSpPr>
        <p:spPr>
          <a:xfrm>
            <a:off x="921013" y="3034873"/>
            <a:ext cx="26553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r>
              <a:rPr kumimoji="1" lang="en-US" altLang="ja-JP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sz="3600" spc="30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FAC6C6-0D4F-4C10-BB1E-F163B41C11F1}"/>
              </a:ext>
            </a:extLst>
          </p:cNvPr>
          <p:cNvSpPr txBox="1"/>
          <p:nvPr/>
        </p:nvSpPr>
        <p:spPr>
          <a:xfrm>
            <a:off x="921013" y="4613417"/>
            <a:ext cx="26553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r>
              <a:rPr kumimoji="1" lang="en-US" altLang="ja-JP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sz="3600" spc="30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4552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953175"/>
            <a:ext cx="12191999" cy="2516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同じチャンネル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要素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同士を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乗算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して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</a:p>
          <a:p>
            <a:pPr algn="ctr">
              <a:lnSpc>
                <a:spcPct val="150000"/>
              </a:lnSpc>
            </a:pPr>
            <a:endParaRPr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BAE8A1-6C6A-4027-909E-F51FAA276F2F}"/>
              </a:ext>
            </a:extLst>
          </p:cNvPr>
          <p:cNvSpPr txBox="1"/>
          <p:nvPr/>
        </p:nvSpPr>
        <p:spPr>
          <a:xfrm>
            <a:off x="3788754" y="2780957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96F5E-CAAD-4333-B239-53A6B65EBEC9}"/>
              </a:ext>
            </a:extLst>
          </p:cNvPr>
          <p:cNvSpPr txBox="1"/>
          <p:nvPr/>
        </p:nvSpPr>
        <p:spPr>
          <a:xfrm>
            <a:off x="5328795" y="2780957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E92609-A5C3-4941-B2D7-ADE903867D6A}"/>
              </a:ext>
            </a:extLst>
          </p:cNvPr>
          <p:cNvSpPr txBox="1"/>
          <p:nvPr/>
        </p:nvSpPr>
        <p:spPr>
          <a:xfrm>
            <a:off x="6919782" y="2780957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Z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C07677-CB24-4E00-95DC-9B1E06650E27}"/>
              </a:ext>
            </a:extLst>
          </p:cNvPr>
          <p:cNvSpPr txBox="1"/>
          <p:nvPr/>
        </p:nvSpPr>
        <p:spPr>
          <a:xfrm>
            <a:off x="3788754" y="4289694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07A366-AB75-40CC-B1FE-0D68A3C32B37}"/>
              </a:ext>
            </a:extLst>
          </p:cNvPr>
          <p:cNvSpPr txBox="1"/>
          <p:nvPr/>
        </p:nvSpPr>
        <p:spPr>
          <a:xfrm>
            <a:off x="5328795" y="4289694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A00954A-793C-4FF7-A7DD-95AEA0946D76}"/>
              </a:ext>
            </a:extLst>
          </p:cNvPr>
          <p:cNvSpPr txBox="1"/>
          <p:nvPr/>
        </p:nvSpPr>
        <p:spPr>
          <a:xfrm>
            <a:off x="6919782" y="4289694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Z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22B1B2-A9E0-4A46-964A-1585471BC220}"/>
              </a:ext>
            </a:extLst>
          </p:cNvPr>
          <p:cNvSpPr/>
          <p:nvPr/>
        </p:nvSpPr>
        <p:spPr>
          <a:xfrm>
            <a:off x="3924175" y="3022758"/>
            <a:ext cx="1241858" cy="26288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FA30690-AC1B-4212-943A-F62FC5ACCA91}"/>
              </a:ext>
            </a:extLst>
          </p:cNvPr>
          <p:cNvSpPr txBox="1"/>
          <p:nvPr/>
        </p:nvSpPr>
        <p:spPr>
          <a:xfrm>
            <a:off x="921013" y="3034873"/>
            <a:ext cx="26553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r>
              <a:rPr kumimoji="1" lang="en-US" altLang="ja-JP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sz="3600" spc="30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FAC6C6-0D4F-4C10-BB1E-F163B41C11F1}"/>
              </a:ext>
            </a:extLst>
          </p:cNvPr>
          <p:cNvSpPr txBox="1"/>
          <p:nvPr/>
        </p:nvSpPr>
        <p:spPr>
          <a:xfrm>
            <a:off x="921013" y="4613417"/>
            <a:ext cx="26553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r>
              <a:rPr kumimoji="1" lang="en-US" altLang="ja-JP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sz="3600" spc="30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1D93A4D-3966-43FA-8F62-03ACA8DC6EC2}"/>
              </a:ext>
            </a:extLst>
          </p:cNvPr>
          <p:cNvSpPr txBox="1"/>
          <p:nvPr/>
        </p:nvSpPr>
        <p:spPr>
          <a:xfrm>
            <a:off x="3814227" y="3500802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kumimoji="1" lang="ja-JP" altLang="en-US" sz="60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F30AEF-2CE1-4CF2-B8B0-4295D902F578}"/>
              </a:ext>
            </a:extLst>
          </p:cNvPr>
          <p:cNvSpPr txBox="1"/>
          <p:nvPr/>
        </p:nvSpPr>
        <p:spPr>
          <a:xfrm>
            <a:off x="5323166" y="3500802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kumimoji="1" lang="ja-JP" altLang="en-US" sz="60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1C269F5-50DD-4A3A-BA28-4E815E68B6CB}"/>
              </a:ext>
            </a:extLst>
          </p:cNvPr>
          <p:cNvSpPr txBox="1"/>
          <p:nvPr/>
        </p:nvSpPr>
        <p:spPr>
          <a:xfrm>
            <a:off x="6926393" y="3500802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kumimoji="1" lang="ja-JP" altLang="en-US" sz="60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7747471-ED43-47BD-B3D0-BD12FF4C23DD}"/>
              </a:ext>
            </a:extLst>
          </p:cNvPr>
          <p:cNvSpPr/>
          <p:nvPr/>
        </p:nvSpPr>
        <p:spPr>
          <a:xfrm>
            <a:off x="5511401" y="3022758"/>
            <a:ext cx="1241858" cy="26288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AA27D423-05A9-40C0-97D8-DD5AF5B3E5F3}"/>
              </a:ext>
            </a:extLst>
          </p:cNvPr>
          <p:cNvSpPr/>
          <p:nvPr/>
        </p:nvSpPr>
        <p:spPr>
          <a:xfrm>
            <a:off x="7075484" y="3022758"/>
            <a:ext cx="1241858" cy="26288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82076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953175"/>
            <a:ext cx="12191999" cy="2516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出た結果を全て合計した値が内積の結果になる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endParaRPr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BAE8A1-6C6A-4027-909E-F51FAA276F2F}"/>
              </a:ext>
            </a:extLst>
          </p:cNvPr>
          <p:cNvSpPr txBox="1"/>
          <p:nvPr/>
        </p:nvSpPr>
        <p:spPr>
          <a:xfrm>
            <a:off x="3788754" y="3550979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？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96F5E-CAAD-4333-B239-53A6B65EBEC9}"/>
              </a:ext>
            </a:extLst>
          </p:cNvPr>
          <p:cNvSpPr txBox="1"/>
          <p:nvPr/>
        </p:nvSpPr>
        <p:spPr>
          <a:xfrm>
            <a:off x="5328795" y="3550979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E92609-A5C3-4941-B2D7-ADE903867D6A}"/>
              </a:ext>
            </a:extLst>
          </p:cNvPr>
          <p:cNvSpPr txBox="1"/>
          <p:nvPr/>
        </p:nvSpPr>
        <p:spPr>
          <a:xfrm>
            <a:off x="6919782" y="3550979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？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22B1B2-A9E0-4A46-964A-1585471BC220}"/>
              </a:ext>
            </a:extLst>
          </p:cNvPr>
          <p:cNvSpPr/>
          <p:nvPr/>
        </p:nvSpPr>
        <p:spPr>
          <a:xfrm>
            <a:off x="3843493" y="3808823"/>
            <a:ext cx="4505014" cy="97856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FA30690-AC1B-4212-943A-F62FC5ACCA91}"/>
              </a:ext>
            </a:extLst>
          </p:cNvPr>
          <p:cNvSpPr txBox="1"/>
          <p:nvPr/>
        </p:nvSpPr>
        <p:spPr>
          <a:xfrm>
            <a:off x="921013" y="3034873"/>
            <a:ext cx="26553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r>
              <a:rPr kumimoji="1" lang="en-US" altLang="ja-JP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sz="3600" spc="30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FAC6C6-0D4F-4C10-BB1E-F163B41C11F1}"/>
              </a:ext>
            </a:extLst>
          </p:cNvPr>
          <p:cNvSpPr txBox="1"/>
          <p:nvPr/>
        </p:nvSpPr>
        <p:spPr>
          <a:xfrm>
            <a:off x="921013" y="4613417"/>
            <a:ext cx="26553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r>
              <a:rPr kumimoji="1" lang="en-US" altLang="ja-JP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sz="3600" spc="30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1D93A4D-3966-43FA-8F62-03ACA8DC6EC2}"/>
              </a:ext>
            </a:extLst>
          </p:cNvPr>
          <p:cNvSpPr txBox="1"/>
          <p:nvPr/>
        </p:nvSpPr>
        <p:spPr>
          <a:xfrm>
            <a:off x="4584247" y="3500802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endParaRPr kumimoji="1" lang="ja-JP" altLang="en-US" sz="60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F30AEF-2CE1-4CF2-B8B0-4295D902F578}"/>
              </a:ext>
            </a:extLst>
          </p:cNvPr>
          <p:cNvSpPr txBox="1"/>
          <p:nvPr/>
        </p:nvSpPr>
        <p:spPr>
          <a:xfrm>
            <a:off x="6093186" y="3500802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endParaRPr kumimoji="1" lang="ja-JP" altLang="en-US" sz="60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48D4014-8239-4767-9C7F-92744F6B71C5}"/>
              </a:ext>
            </a:extLst>
          </p:cNvPr>
          <p:cNvSpPr txBox="1"/>
          <p:nvPr/>
        </p:nvSpPr>
        <p:spPr>
          <a:xfrm>
            <a:off x="8236723" y="3500802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＝</a:t>
            </a:r>
            <a:endParaRPr kumimoji="1" lang="ja-JP" altLang="en-US" sz="60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78C076E-6D5D-4BF1-B506-DA5661D73B46}"/>
              </a:ext>
            </a:extLst>
          </p:cNvPr>
          <p:cNvSpPr txBox="1"/>
          <p:nvPr/>
        </p:nvSpPr>
        <p:spPr>
          <a:xfrm>
            <a:off x="9118527" y="3550979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rgbClr val="FFC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！</a:t>
            </a:r>
            <a:endParaRPr kumimoji="1" lang="ja-JP" altLang="en-US" sz="6000" b="1" spc="300">
              <a:solidFill>
                <a:srgbClr val="FFC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509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D04A57-8D95-49EB-ADF6-37FC62E4E7F2}"/>
              </a:ext>
            </a:extLst>
          </p:cNvPr>
          <p:cNvSpPr txBox="1"/>
          <p:nvPr/>
        </p:nvSpPr>
        <p:spPr>
          <a:xfrm>
            <a:off x="0" y="3146296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何の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役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に立つ？</a:t>
            </a:r>
          </a:p>
        </p:txBody>
      </p:sp>
    </p:spTree>
    <p:extLst>
      <p:ext uri="{BB962C8B-B14F-4D97-AF65-F5344CB8AC3E}">
        <p14:creationId xmlns:p14="http://schemas.microsoft.com/office/powerpoint/2010/main" val="42200857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D04A57-8D95-49EB-ADF6-37FC62E4E7F2}"/>
              </a:ext>
            </a:extLst>
          </p:cNvPr>
          <p:cNvSpPr txBox="1"/>
          <p:nvPr/>
        </p:nvSpPr>
        <p:spPr>
          <a:xfrm>
            <a:off x="0" y="3146296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例えば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チャンネル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</a:t>
            </a:r>
            <a:r>
              <a:rPr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マスク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に利用できる</a:t>
            </a:r>
          </a:p>
        </p:txBody>
      </p:sp>
    </p:spTree>
    <p:extLst>
      <p:ext uri="{BB962C8B-B14F-4D97-AF65-F5344CB8AC3E}">
        <p14:creationId xmlns:p14="http://schemas.microsoft.com/office/powerpoint/2010/main" val="2584073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953175"/>
            <a:ext cx="12191999" cy="25160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１の</a:t>
            </a:r>
            <a:r>
              <a:rPr kumimoji="1" lang="en-US" altLang="ja-JP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の値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だけ取得したい場合</a:t>
            </a:r>
            <a: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‥</a:t>
            </a:r>
          </a:p>
          <a:p>
            <a:pPr algn="ctr">
              <a:lnSpc>
                <a:spcPct val="150000"/>
              </a:lnSpc>
            </a:pPr>
            <a:endParaRPr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endParaRPr kumimoji="1" lang="ja-JP" altLang="en-US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8BAE8A1-6C6A-4027-909E-F51FAA276F2F}"/>
              </a:ext>
            </a:extLst>
          </p:cNvPr>
          <p:cNvSpPr txBox="1"/>
          <p:nvPr/>
        </p:nvSpPr>
        <p:spPr>
          <a:xfrm>
            <a:off x="3788754" y="2780957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96F5E-CAAD-4333-B239-53A6B65EBEC9}"/>
              </a:ext>
            </a:extLst>
          </p:cNvPr>
          <p:cNvSpPr txBox="1"/>
          <p:nvPr/>
        </p:nvSpPr>
        <p:spPr>
          <a:xfrm>
            <a:off x="5328795" y="2780957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Y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FE92609-A5C3-4941-B2D7-ADE903867D6A}"/>
              </a:ext>
            </a:extLst>
          </p:cNvPr>
          <p:cNvSpPr txBox="1"/>
          <p:nvPr/>
        </p:nvSpPr>
        <p:spPr>
          <a:xfrm>
            <a:off x="6919782" y="2780957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Z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FC07677-CB24-4E00-95DC-9B1E06650E27}"/>
              </a:ext>
            </a:extLst>
          </p:cNvPr>
          <p:cNvSpPr txBox="1"/>
          <p:nvPr/>
        </p:nvSpPr>
        <p:spPr>
          <a:xfrm>
            <a:off x="3788754" y="4289694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C07A366-AB75-40CC-B1FE-0D68A3C32B37}"/>
              </a:ext>
            </a:extLst>
          </p:cNvPr>
          <p:cNvSpPr txBox="1"/>
          <p:nvPr/>
        </p:nvSpPr>
        <p:spPr>
          <a:xfrm>
            <a:off x="5328795" y="4289694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A00954A-793C-4FF7-A7DD-95AEA0946D76}"/>
              </a:ext>
            </a:extLst>
          </p:cNvPr>
          <p:cNvSpPr txBox="1"/>
          <p:nvPr/>
        </p:nvSpPr>
        <p:spPr>
          <a:xfrm>
            <a:off x="6919782" y="4289694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0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FA30690-AC1B-4212-943A-F62FC5ACCA91}"/>
              </a:ext>
            </a:extLst>
          </p:cNvPr>
          <p:cNvSpPr txBox="1"/>
          <p:nvPr/>
        </p:nvSpPr>
        <p:spPr>
          <a:xfrm>
            <a:off x="921013" y="3034873"/>
            <a:ext cx="26553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r>
              <a:rPr kumimoji="1" lang="en-US" altLang="ja-JP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sz="3600" spc="30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0FAC6C6-0D4F-4C10-BB1E-F163B41C11F1}"/>
              </a:ext>
            </a:extLst>
          </p:cNvPr>
          <p:cNvSpPr txBox="1"/>
          <p:nvPr/>
        </p:nvSpPr>
        <p:spPr>
          <a:xfrm>
            <a:off x="921013" y="4613417"/>
            <a:ext cx="26553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r>
              <a:rPr kumimoji="1" lang="en-US" altLang="ja-JP" sz="3600" spc="300">
                <a:solidFill>
                  <a:schemeClr val="accent1">
                    <a:lumMod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sz="3600" spc="300">
              <a:solidFill>
                <a:schemeClr val="accent1">
                  <a:lumMod val="7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1D93A4D-3966-43FA-8F62-03ACA8DC6EC2}"/>
              </a:ext>
            </a:extLst>
          </p:cNvPr>
          <p:cNvSpPr txBox="1"/>
          <p:nvPr/>
        </p:nvSpPr>
        <p:spPr>
          <a:xfrm>
            <a:off x="3814227" y="3500802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kumimoji="1" lang="ja-JP" altLang="en-US" sz="60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F30AEF-2CE1-4CF2-B8B0-4295D902F578}"/>
              </a:ext>
            </a:extLst>
          </p:cNvPr>
          <p:cNvSpPr txBox="1"/>
          <p:nvPr/>
        </p:nvSpPr>
        <p:spPr>
          <a:xfrm>
            <a:off x="5323166" y="3500802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kumimoji="1" lang="ja-JP" altLang="en-US" sz="60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1C269F5-50DD-4A3A-BA28-4E815E68B6CB}"/>
              </a:ext>
            </a:extLst>
          </p:cNvPr>
          <p:cNvSpPr txBox="1"/>
          <p:nvPr/>
        </p:nvSpPr>
        <p:spPr>
          <a:xfrm>
            <a:off x="6926393" y="3500802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＊</a:t>
            </a:r>
            <a:endParaRPr kumimoji="1" lang="ja-JP" altLang="en-US" sz="60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16598AE-EC9A-430D-867A-207C5709ACAA}"/>
              </a:ext>
            </a:extLst>
          </p:cNvPr>
          <p:cNvSpPr txBox="1"/>
          <p:nvPr/>
        </p:nvSpPr>
        <p:spPr>
          <a:xfrm>
            <a:off x="4584247" y="3550834"/>
            <a:ext cx="1540041" cy="1234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5400" b="1" spc="300">
                <a:solidFill>
                  <a:schemeClr val="accent5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endParaRPr kumimoji="1" lang="ja-JP" altLang="en-US" sz="5400" b="1" spc="300">
              <a:solidFill>
                <a:schemeClr val="accent5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6792EF3-7427-4E82-9EC7-946408023262}"/>
              </a:ext>
            </a:extLst>
          </p:cNvPr>
          <p:cNvSpPr txBox="1"/>
          <p:nvPr/>
        </p:nvSpPr>
        <p:spPr>
          <a:xfrm>
            <a:off x="6093186" y="3550834"/>
            <a:ext cx="1540041" cy="12349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5400" b="1" spc="300">
                <a:solidFill>
                  <a:schemeClr val="accent5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＋</a:t>
            </a:r>
            <a:endParaRPr kumimoji="1" lang="ja-JP" altLang="en-US" sz="5400" b="1" spc="300">
              <a:solidFill>
                <a:schemeClr val="accent5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DDB2323-927D-4706-A7A6-7E6386294826}"/>
              </a:ext>
            </a:extLst>
          </p:cNvPr>
          <p:cNvSpPr txBox="1"/>
          <p:nvPr/>
        </p:nvSpPr>
        <p:spPr>
          <a:xfrm>
            <a:off x="8263617" y="3487355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60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＝</a:t>
            </a:r>
            <a:endParaRPr kumimoji="1" lang="ja-JP" altLang="en-US" sz="60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8EFDD0D-FCED-442A-BA78-F818D0936FA7}"/>
              </a:ext>
            </a:extLst>
          </p:cNvPr>
          <p:cNvSpPr txBox="1"/>
          <p:nvPr/>
        </p:nvSpPr>
        <p:spPr>
          <a:xfrm>
            <a:off x="9172315" y="3524085"/>
            <a:ext cx="1540041" cy="13619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6000" b="1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X</a:t>
            </a:r>
            <a:endParaRPr kumimoji="1" lang="ja-JP" altLang="en-US" sz="6000" b="1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84A060A-21AD-4245-A435-409C8F59A932}"/>
              </a:ext>
            </a:extLst>
          </p:cNvPr>
          <p:cNvSpPr/>
          <p:nvPr/>
        </p:nvSpPr>
        <p:spPr>
          <a:xfrm>
            <a:off x="3788754" y="2994007"/>
            <a:ext cx="4671069" cy="265759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034F0CC8-2642-41EC-AFEB-5BC9F28DDCC8}"/>
              </a:ext>
            </a:extLst>
          </p:cNvPr>
          <p:cNvSpPr/>
          <p:nvPr/>
        </p:nvSpPr>
        <p:spPr>
          <a:xfrm>
            <a:off x="7388439" y="5555664"/>
            <a:ext cx="1427630" cy="537882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sz="24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内積</a:t>
            </a:r>
          </a:p>
        </p:txBody>
      </p:sp>
    </p:spTree>
    <p:extLst>
      <p:ext uri="{BB962C8B-B14F-4D97-AF65-F5344CB8AC3E}">
        <p14:creationId xmlns:p14="http://schemas.microsoft.com/office/powerpoint/2010/main" val="782824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0" y="1366129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こちらの記事で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解説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している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4BECE11-CBA7-423C-9A3A-3E498DD4977C}"/>
              </a:ext>
            </a:extLst>
          </p:cNvPr>
          <p:cNvSpPr txBox="1"/>
          <p:nvPr/>
        </p:nvSpPr>
        <p:spPr>
          <a:xfrm>
            <a:off x="0" y="2030113"/>
            <a:ext cx="12191999" cy="515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  <a:hlinkClick r:id="rId2"/>
              </a:rPr>
              <a:t>http://effect.hatenablog.com/entry/2018/05/14/013516</a:t>
            </a:r>
            <a:endParaRPr kumimoji="1" lang="ja-JP" altLang="en-US" sz="20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58EFAF9-DA79-4E2E-B17D-627AEC189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991" y="2606049"/>
            <a:ext cx="4226019" cy="35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84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D04A57-8D95-49EB-ADF6-37FC62E4E7F2}"/>
              </a:ext>
            </a:extLst>
          </p:cNvPr>
          <p:cNvSpPr txBox="1"/>
          <p:nvPr/>
        </p:nvSpPr>
        <p:spPr>
          <a:xfrm>
            <a:off x="0" y="2730798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ベクトル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や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内積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を使った例は後ほどの</a:t>
            </a:r>
            <a:br>
              <a:rPr kumimoji="1"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エフェクト向けマテリアルの小ネタ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」にも登場</a:t>
            </a:r>
          </a:p>
        </p:txBody>
      </p:sp>
    </p:spTree>
    <p:extLst>
      <p:ext uri="{BB962C8B-B14F-4D97-AF65-F5344CB8AC3E}">
        <p14:creationId xmlns:p14="http://schemas.microsoft.com/office/powerpoint/2010/main" val="452807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趣旨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418EC6-3465-471C-8451-6531ECC7E66D}"/>
              </a:ext>
            </a:extLst>
          </p:cNvPr>
          <p:cNvSpPr txBox="1"/>
          <p:nvPr/>
        </p:nvSpPr>
        <p:spPr>
          <a:xfrm>
            <a:off x="0" y="3146295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今回のテーマは「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マテリアル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19013713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0" y="546100"/>
            <a:ext cx="7866063" cy="914400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マテリアルについて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6470E4-41F4-4986-B25F-26EC899AF172}"/>
              </a:ext>
            </a:extLst>
          </p:cNvPr>
          <p:cNvSpPr txBox="1"/>
          <p:nvPr/>
        </p:nvSpPr>
        <p:spPr>
          <a:xfrm>
            <a:off x="1" y="2829430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事前説明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はここまでになります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4418D8-54D7-4CDE-A639-32A5F65923E7}"/>
              </a:ext>
            </a:extLst>
          </p:cNvPr>
          <p:cNvSpPr txBox="1"/>
          <p:nvPr/>
        </p:nvSpPr>
        <p:spPr>
          <a:xfrm>
            <a:off x="0" y="3578616"/>
            <a:ext cx="12191999" cy="5155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  <a:tabLst>
                <a:tab pos="4127500" algn="l"/>
              </a:tabLst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Special</a:t>
            </a:r>
            <a:r>
              <a:rPr lang="ja-JP" altLang="en-US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Thanks</a:t>
            </a:r>
            <a:r>
              <a:rPr lang="ja-JP" altLang="en-US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:</a:t>
            </a:r>
            <a:r>
              <a:rPr lang="ja-JP" altLang="en-US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Nori Shinoyama</a:t>
            </a:r>
            <a:endParaRPr kumimoji="1" lang="ja-JP" altLang="en-US" sz="2000" spc="300">
              <a:solidFill>
                <a:schemeClr val="bg1">
                  <a:lumMod val="50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6377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趣旨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2A8887-8F37-4012-A3D9-1BBEDF7B9B79}"/>
              </a:ext>
            </a:extLst>
          </p:cNvPr>
          <p:cNvSpPr txBox="1"/>
          <p:nvPr/>
        </p:nvSpPr>
        <p:spPr>
          <a:xfrm>
            <a:off x="0" y="2316730"/>
            <a:ext cx="12191999" cy="16850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「</a:t>
            </a:r>
            <a:r>
              <a:rPr kumimoji="1"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com04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」さんと「</a:t>
            </a:r>
            <a:r>
              <a:rPr kumimoji="1" lang="ja-JP" altLang="en-US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千葉章人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」さんに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en-US" altLang="ja-JP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UE4</a:t>
            </a:r>
            <a:r>
              <a:rPr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での表現事例をお話いただきます</a:t>
            </a:r>
            <a:endParaRPr kumimoji="1" lang="en-US" altLang="ja-JP" sz="3600" spc="30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6ECF59B-D3BB-45BB-84A7-4FC22F67BDC3}"/>
              </a:ext>
            </a:extLst>
          </p:cNvPr>
          <p:cNvGrpSpPr/>
          <p:nvPr/>
        </p:nvGrpSpPr>
        <p:grpSpPr>
          <a:xfrm>
            <a:off x="2160157" y="4223977"/>
            <a:ext cx="7871686" cy="790936"/>
            <a:chOff x="2160156" y="4609199"/>
            <a:chExt cx="7871686" cy="790936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4D34E117-B7C2-44BD-A604-755D4F72B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95999" y="4609199"/>
              <a:ext cx="3935843" cy="790935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E0FD4DEF-3A36-4FE9-B9ED-32F21D8D0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0156" y="4609200"/>
              <a:ext cx="3935843" cy="7909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0749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/>
              <a:t>趣旨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418EC6-3465-471C-8451-6531ECC7E66D}"/>
              </a:ext>
            </a:extLst>
          </p:cNvPr>
          <p:cNvSpPr txBox="1"/>
          <p:nvPr/>
        </p:nvSpPr>
        <p:spPr>
          <a:xfrm>
            <a:off x="0" y="3321107"/>
            <a:ext cx="12191999" cy="8540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ハッシュタグは「</a:t>
            </a:r>
            <a:r>
              <a:rPr kumimoji="1" lang="en-US" altLang="ja-JP" sz="3600" spc="300">
                <a:solidFill>
                  <a:srgbClr val="F42914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#VFXStudy</a:t>
            </a:r>
            <a:r>
              <a:rPr kumimoji="1" lang="ja-JP" altLang="en-US" sz="3600" spc="30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」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E49408A2-3B77-4DF4-8831-CA5113F20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792" y="2580686"/>
            <a:ext cx="762416" cy="76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9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プレースホルダー 1">
            <a:extLst>
              <a:ext uri="{FF2B5EF4-FFF2-40B4-BE49-F238E27FC236}">
                <a16:creationId xmlns:a16="http://schemas.microsoft.com/office/drawing/2014/main" id="{7B7D4A8B-F8E5-4E0B-AD2A-B5030ABB4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アジェンダ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3564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10013</TotalTime>
  <Words>1079</Words>
  <Application>Microsoft Office PowerPoint</Application>
  <PresentationFormat>ワイド画面</PresentationFormat>
  <Paragraphs>246</Paragraphs>
  <Slides>60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6" baseType="lpstr">
      <vt:lpstr>Meiryo UI</vt:lpstr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toto</dc:creator>
  <cp:lastModifiedBy>toto</cp:lastModifiedBy>
  <cp:revision>72</cp:revision>
  <dcterms:created xsi:type="dcterms:W3CDTF">2018-11-20T13:28:28Z</dcterms:created>
  <dcterms:modified xsi:type="dcterms:W3CDTF">2018-12-01T16:25:22Z</dcterms:modified>
</cp:coreProperties>
</file>